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2" r:id="rId54"/>
    <p:sldId id="333" r:id="rId55"/>
    <p:sldId id="345" r:id="rId56"/>
    <p:sldId id="335" r:id="rId57"/>
    <p:sldId id="346" r:id="rId58"/>
    <p:sldId id="337" r:id="rId59"/>
    <p:sldId id="338" r:id="rId60"/>
    <p:sldId id="356" r:id="rId61"/>
    <p:sldId id="339" r:id="rId62"/>
    <p:sldId id="340" r:id="rId63"/>
    <p:sldId id="341" r:id="rId64"/>
    <p:sldId id="342" r:id="rId65"/>
    <p:sldId id="343" r:id="rId66"/>
    <p:sldId id="344" r:id="rId67"/>
  </p:sldIdLst>
  <p:sldSz cx="12192000" cy="6858000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-78" y="-96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gs" Target="tags/tag63.xml"/><Relationship Id="rId70" Type="http://schemas.openxmlformats.org/officeDocument/2006/relationships/tableStyles" Target="tableStyles.xml"/><Relationship Id="rId7" Type="http://schemas.openxmlformats.org/officeDocument/2006/relationships/slide" Target="slides/slide5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400" y="44450"/>
            <a:ext cx="10972800" cy="523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765175"/>
            <a:ext cx="5473700" cy="5472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86500" y="765175"/>
            <a:ext cx="5473700" cy="5472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5DD1E-95B7-4AFC-A793-44BC358169DF}" type="slidenum">
              <a:rPr lang="zh-CN" altLang="en-US"/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>
            <a:pPr marL="1397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>
            <a:pPr marL="1397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9.jpe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9.jpe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0.jpe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4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5.emf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slide" Target="slide35.xml"/><Relationship Id="rId2" Type="http://schemas.openxmlformats.org/officeDocument/2006/relationships/slide" Target="slide41.xml"/><Relationship Id="rId1" Type="http://schemas.openxmlformats.org/officeDocument/2006/relationships/image" Target="../media/image66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7.emf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slide" Target="slide35.xml"/><Relationship Id="rId2" Type="http://schemas.openxmlformats.org/officeDocument/2006/relationships/slide" Target="slide41.xml"/><Relationship Id="rId1" Type="http://schemas.openxmlformats.org/officeDocument/2006/relationships/image" Target="../media/image68.emf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slide" Target="slide35.xml"/><Relationship Id="rId2" Type="http://schemas.openxmlformats.org/officeDocument/2006/relationships/slide" Target="slide41.xml"/><Relationship Id="rId1" Type="http://schemas.openxmlformats.org/officeDocument/2006/relationships/image" Target="../media/image69.wmf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slide" Target="slide35.xml"/><Relationship Id="rId2" Type="http://schemas.openxmlformats.org/officeDocument/2006/relationships/slide" Target="slide41.xml"/><Relationship Id="rId1" Type="http://schemas.openxmlformats.org/officeDocument/2006/relationships/image" Target="../media/image70.emf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slide" Target="slide35.xml"/><Relationship Id="rId2" Type="http://schemas.openxmlformats.org/officeDocument/2006/relationships/slide" Target="slide41.xml"/><Relationship Id="rId1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2.wmf"/><Relationship Id="rId3" Type="http://schemas.openxmlformats.org/officeDocument/2006/relationships/oleObject" Target="../embeddings/oleObject1.bin"/><Relationship Id="rId2" Type="http://schemas.openxmlformats.org/officeDocument/2006/relationships/slide" Target="slide35.xml"/><Relationship Id="rId1" Type="http://schemas.openxmlformats.org/officeDocument/2006/relationships/slide" Target="slide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" Target="slide35.xml"/><Relationship Id="rId1" Type="http://schemas.openxmlformats.org/officeDocument/2006/relationships/slide" Target="slide4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" Target="slide35.xml"/><Relationship Id="rId1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" Target="slide35.xml"/><Relationship Id="rId1" Type="http://schemas.openxmlformats.org/officeDocument/2006/relationships/slide" Target="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" Target="slide35.xml"/><Relationship Id="rId1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" Target="slide35.xml"/><Relationship Id="rId1" Type="http://schemas.openxmlformats.org/officeDocument/2006/relationships/slide" Target="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" Target="slide35.xml"/><Relationship Id="rId1" Type="http://schemas.openxmlformats.org/officeDocument/2006/relationships/slide" Target="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wmf"/><Relationship Id="rId1" Type="http://schemas.openxmlformats.org/officeDocument/2006/relationships/oleObject" Target="../embeddings/oleObject2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wmf"/><Relationship Id="rId1" Type="http://schemas.openxmlformats.org/officeDocument/2006/relationships/oleObject" Target="../embeddings/oleObject3.bin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wmf"/><Relationship Id="rId1" Type="http://schemas.openxmlformats.org/officeDocument/2006/relationships/oleObject" Target="../embeddings/oleObject4.bin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wmf"/><Relationship Id="rId1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8.wmf"/><Relationship Id="rId5" Type="http://schemas.openxmlformats.org/officeDocument/2006/relationships/slide" Target="slide12.xml"/><Relationship Id="rId4" Type="http://schemas.openxmlformats.org/officeDocument/2006/relationships/slide" Target="slide47.xml"/><Relationship Id="rId3" Type="http://schemas.openxmlformats.org/officeDocument/2006/relationships/slide" Target="slide18.xml"/><Relationship Id="rId2" Type="http://schemas.openxmlformats.org/officeDocument/2006/relationships/slide" Target="slide50.xml"/><Relationship Id="rId1" Type="http://schemas.openxmlformats.org/officeDocument/2006/relationships/slide" Target="slide1.xml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slide" Target="slide1.xml"/><Relationship Id="rId5" Type="http://schemas.openxmlformats.org/officeDocument/2006/relationships/slide" Target="slide14.xml"/><Relationship Id="rId4" Type="http://schemas.openxmlformats.org/officeDocument/2006/relationships/slide" Target="slide47.xml"/><Relationship Id="rId3" Type="http://schemas.openxmlformats.org/officeDocument/2006/relationships/slide" Target="slide18.xml"/><Relationship Id="rId2" Type="http://schemas.openxmlformats.org/officeDocument/2006/relationships/slide" Target="slide50.xml"/><Relationship Id="rId1" Type="http://schemas.openxmlformats.org/officeDocument/2006/relationships/image" Target="../media/image79.emf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slide" Target="slide1.xml"/><Relationship Id="rId4" Type="http://schemas.openxmlformats.org/officeDocument/2006/relationships/slide" Target="slide47.xml"/><Relationship Id="rId3" Type="http://schemas.openxmlformats.org/officeDocument/2006/relationships/slide" Target="slide18.xml"/><Relationship Id="rId2" Type="http://schemas.openxmlformats.org/officeDocument/2006/relationships/slide" Target="slide50.xml"/><Relationship Id="rId1" Type="http://schemas.openxmlformats.org/officeDocument/2006/relationships/image" Target="../media/image80.emf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slide" Target="slide1.xml"/><Relationship Id="rId4" Type="http://schemas.openxmlformats.org/officeDocument/2006/relationships/slide" Target="slide47.xml"/><Relationship Id="rId3" Type="http://schemas.openxmlformats.org/officeDocument/2006/relationships/slide" Target="slide18.xml"/><Relationship Id="rId2" Type="http://schemas.openxmlformats.org/officeDocument/2006/relationships/slide" Target="slide50.xml"/><Relationship Id="rId1" Type="http://schemas.openxmlformats.org/officeDocument/2006/relationships/image" Target="../media/image80.emf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slide" Target="slide1.xml"/><Relationship Id="rId4" Type="http://schemas.openxmlformats.org/officeDocument/2006/relationships/slide" Target="slide47.xml"/><Relationship Id="rId3" Type="http://schemas.openxmlformats.org/officeDocument/2006/relationships/slide" Target="slide18.xml"/><Relationship Id="rId2" Type="http://schemas.openxmlformats.org/officeDocument/2006/relationships/slide" Target="slide50.xml"/><Relationship Id="rId1" Type="http://schemas.openxmlformats.org/officeDocument/2006/relationships/image" Target="../media/image8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image" Target="../media/image3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360" y="584199"/>
            <a:ext cx="542226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西安电子科技大学 计算机学院</a:t>
            </a:r>
            <a:r>
              <a:rPr sz="3200" spc="-15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计算机专业实践中心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3457" y="97561"/>
            <a:ext cx="10175875" cy="6670675"/>
            <a:chOff x="143457" y="97561"/>
            <a:chExt cx="10175875" cy="667067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7629" y="5846724"/>
              <a:ext cx="713282" cy="2821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013" y="5815203"/>
              <a:ext cx="337197" cy="3407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4419" y="5846724"/>
              <a:ext cx="201472" cy="2821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0314" y="5825921"/>
              <a:ext cx="282435" cy="3300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4954" y="5846724"/>
              <a:ext cx="203377" cy="2783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9896" y="5828309"/>
              <a:ext cx="244335" cy="3193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759" y="6212484"/>
              <a:ext cx="1197152" cy="2821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457" y="97561"/>
              <a:ext cx="21846" cy="163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2252" y="6452616"/>
              <a:ext cx="2206752" cy="31546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301239" y="2958083"/>
            <a:ext cx="9890760" cy="1266825"/>
          </a:xfrm>
          <a:prstGeom prst="rect">
            <a:avLst/>
          </a:prstGeom>
          <a:solidFill>
            <a:srgbClr val="00007C"/>
          </a:solidFill>
        </p:spPr>
        <p:txBody>
          <a:bodyPr vert="horz" wrap="square" lIns="0" tIns="0" rIns="0" bIns="0" rtlCol="0">
            <a:spAutoFit/>
          </a:bodyPr>
          <a:lstStyle/>
          <a:p>
            <a:pPr marR="466725" algn="ctr">
              <a:lnSpc>
                <a:spcPts val="6315"/>
              </a:lnSpc>
            </a:pPr>
            <a:r>
              <a:rPr sz="4000" spc="-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第</a:t>
            </a:r>
            <a:r>
              <a:rPr sz="6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4000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章 电</a:t>
            </a:r>
            <a:r>
              <a:rPr sz="4000" spc="-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子线路实验基础知</a:t>
            </a:r>
            <a:r>
              <a:rPr sz="4000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识</a:t>
            </a:r>
            <a:endParaRPr sz="40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5727" y="870902"/>
            <a:ext cx="3493770" cy="3787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3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实验仪器使</a:t>
            </a:r>
            <a:r>
              <a:rPr sz="3200" b="1" spc="-5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用</a:t>
            </a:r>
            <a:endParaRPr sz="32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</a:pP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3200" b="1" spc="-30" dirty="0">
                <a:latin typeface="新宋体" panose="02010609030101010101" charset="-122"/>
                <a:cs typeface="新宋体" panose="02010609030101010101" charset="-122"/>
              </a:rPr>
              <a:t>、直流稳压</a:t>
            </a:r>
            <a:r>
              <a:rPr sz="3200" b="1" spc="-50" dirty="0">
                <a:latin typeface="新宋体" panose="02010609030101010101" charset="-122"/>
                <a:cs typeface="新宋体" panose="02010609030101010101" charset="-122"/>
              </a:rPr>
              <a:t>源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3200" b="1" spc="-30" dirty="0">
                <a:latin typeface="新宋体" panose="02010609030101010101" charset="-122"/>
                <a:cs typeface="新宋体" panose="02010609030101010101" charset="-122"/>
              </a:rPr>
              <a:t>、信号</a:t>
            </a:r>
            <a:r>
              <a:rPr sz="3200" b="1" spc="-50" dirty="0">
                <a:latin typeface="新宋体" panose="02010609030101010101" charset="-122"/>
                <a:cs typeface="新宋体" panose="02010609030101010101" charset="-122"/>
              </a:rPr>
              <a:t>源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3200" b="1" spc="-30" dirty="0">
                <a:latin typeface="新宋体" panose="02010609030101010101" charset="-122"/>
                <a:cs typeface="新宋体" panose="02010609030101010101" charset="-122"/>
              </a:rPr>
              <a:t>、示波</a:t>
            </a:r>
            <a:r>
              <a:rPr sz="3200" b="1" spc="-50" dirty="0">
                <a:latin typeface="新宋体" panose="02010609030101010101" charset="-122"/>
                <a:cs typeface="新宋体" panose="02010609030101010101" charset="-122"/>
              </a:rPr>
              <a:t>器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3200" b="1" spc="-30" dirty="0">
                <a:latin typeface="新宋体" panose="02010609030101010101" charset="-122"/>
                <a:cs typeface="新宋体" panose="02010609030101010101" charset="-122"/>
              </a:rPr>
              <a:t>、万用</a:t>
            </a:r>
            <a:r>
              <a:rPr sz="3200" b="1" spc="-50" dirty="0">
                <a:latin typeface="新宋体" panose="02010609030101010101" charset="-122"/>
                <a:cs typeface="新宋体" panose="02010609030101010101" charset="-122"/>
              </a:rPr>
              <a:t>表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3200" b="1" spc="-30" dirty="0">
                <a:latin typeface="新宋体" panose="02010609030101010101" charset="-122"/>
                <a:cs typeface="新宋体" panose="02010609030101010101" charset="-122"/>
              </a:rPr>
              <a:t>、模拟电路实验</a:t>
            </a:r>
            <a:r>
              <a:rPr sz="3200" b="1" spc="-50" dirty="0">
                <a:latin typeface="新宋体" panose="02010609030101010101" charset="-122"/>
                <a:cs typeface="新宋体" panose="02010609030101010101" charset="-122"/>
              </a:rPr>
              <a:t>箱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直流稳压电</a:t>
            </a:r>
            <a:r>
              <a:rPr spc="-50" dirty="0"/>
              <a:t>源</a:t>
            </a:r>
            <a:endParaRPr spc="-5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pic>
        <p:nvPicPr>
          <p:cNvPr id="8" name="图片 7" descr="电源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0280" y="1195705"/>
            <a:ext cx="9008110" cy="49980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6139" y="60325"/>
            <a:ext cx="109537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电源</a:t>
            </a:r>
            <a:r>
              <a:rPr sz="2800" b="1" spc="-6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线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63495" y="188976"/>
            <a:ext cx="8425180" cy="6166485"/>
            <a:chOff x="2063495" y="188976"/>
            <a:chExt cx="8425180" cy="6166485"/>
          </a:xfrm>
        </p:grpSpPr>
        <p:sp>
          <p:nvSpPr>
            <p:cNvPr id="4" name="object 4"/>
            <p:cNvSpPr/>
            <p:nvPr/>
          </p:nvSpPr>
          <p:spPr>
            <a:xfrm>
              <a:off x="9912095" y="188976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80">
                  <a:moveTo>
                    <a:pt x="576072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576072" y="0"/>
                  </a:lnTo>
                  <a:lnTo>
                    <a:pt x="576072" y="71628"/>
                  </a:lnTo>
                  <a:lnTo>
                    <a:pt x="396239" y="71628"/>
                  </a:lnTo>
                  <a:lnTo>
                    <a:pt x="288035" y="179832"/>
                  </a:lnTo>
                  <a:lnTo>
                    <a:pt x="71627" y="179832"/>
                  </a:lnTo>
                  <a:lnTo>
                    <a:pt x="71627" y="341376"/>
                  </a:lnTo>
                  <a:lnTo>
                    <a:pt x="77696" y="384766"/>
                  </a:lnTo>
                  <a:lnTo>
                    <a:pt x="94231" y="423694"/>
                  </a:lnTo>
                  <a:lnTo>
                    <a:pt x="119714" y="456642"/>
                  </a:lnTo>
                  <a:lnTo>
                    <a:pt x="152631" y="482094"/>
                  </a:lnTo>
                  <a:lnTo>
                    <a:pt x="191463" y="498534"/>
                  </a:lnTo>
                  <a:lnTo>
                    <a:pt x="234696" y="504444"/>
                  </a:lnTo>
                  <a:lnTo>
                    <a:pt x="576072" y="504444"/>
                  </a:lnTo>
                  <a:lnTo>
                    <a:pt x="576072" y="576072"/>
                  </a:lnTo>
                  <a:close/>
                </a:path>
                <a:path w="576579" h="576580">
                  <a:moveTo>
                    <a:pt x="576072" y="504444"/>
                  </a:moveTo>
                  <a:lnTo>
                    <a:pt x="288035" y="504444"/>
                  </a:lnTo>
                  <a:lnTo>
                    <a:pt x="331273" y="498534"/>
                  </a:lnTo>
                  <a:lnTo>
                    <a:pt x="370109" y="482094"/>
                  </a:lnTo>
                  <a:lnTo>
                    <a:pt x="403026" y="456642"/>
                  </a:lnTo>
                  <a:lnTo>
                    <a:pt x="428509" y="423694"/>
                  </a:lnTo>
                  <a:lnTo>
                    <a:pt x="445040" y="384766"/>
                  </a:lnTo>
                  <a:lnTo>
                    <a:pt x="451103" y="341376"/>
                  </a:lnTo>
                  <a:lnTo>
                    <a:pt x="451103" y="179832"/>
                  </a:lnTo>
                  <a:lnTo>
                    <a:pt x="504444" y="179832"/>
                  </a:lnTo>
                  <a:lnTo>
                    <a:pt x="396239" y="71628"/>
                  </a:lnTo>
                  <a:lnTo>
                    <a:pt x="576072" y="71628"/>
                  </a:lnTo>
                  <a:lnTo>
                    <a:pt x="576072" y="504444"/>
                  </a:lnTo>
                  <a:close/>
                </a:path>
                <a:path w="576579" h="576580">
                  <a:moveTo>
                    <a:pt x="288035" y="396240"/>
                  </a:moveTo>
                  <a:lnTo>
                    <a:pt x="234696" y="396240"/>
                  </a:lnTo>
                  <a:lnTo>
                    <a:pt x="213464" y="391910"/>
                  </a:lnTo>
                  <a:lnTo>
                    <a:pt x="196138" y="380218"/>
                  </a:lnTo>
                  <a:lnTo>
                    <a:pt x="184375" y="362821"/>
                  </a:lnTo>
                  <a:lnTo>
                    <a:pt x="179831" y="341376"/>
                  </a:lnTo>
                  <a:lnTo>
                    <a:pt x="179831" y="179832"/>
                  </a:lnTo>
                  <a:lnTo>
                    <a:pt x="342900" y="179832"/>
                  </a:lnTo>
                  <a:lnTo>
                    <a:pt x="342900" y="341376"/>
                  </a:lnTo>
                  <a:lnTo>
                    <a:pt x="338363" y="362821"/>
                  </a:lnTo>
                  <a:lnTo>
                    <a:pt x="326602" y="380218"/>
                  </a:lnTo>
                  <a:lnTo>
                    <a:pt x="309274" y="391910"/>
                  </a:lnTo>
                  <a:lnTo>
                    <a:pt x="288035" y="39624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80676" y="257556"/>
              <a:ext cx="438912" cy="4389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3495" y="691895"/>
              <a:ext cx="7549896" cy="56631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1300" y="891222"/>
            <a:ext cx="139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0000FF"/>
                </a:solidFill>
                <a:latin typeface="黑体" panose="02010609060101010101" charset="-122"/>
                <a:cs typeface="黑体" panose="02010609060101010101" charset="-122"/>
              </a:rPr>
              <a:t>信号源</a:t>
            </a:r>
            <a:endParaRPr sz="3600">
              <a:latin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35123" y="765048"/>
            <a:ext cx="7560564" cy="56723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26683" y="4421035"/>
            <a:ext cx="452348" cy="2954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91867" y="1196339"/>
            <a:ext cx="7559040" cy="5661660"/>
            <a:chOff x="1991867" y="1196339"/>
            <a:chExt cx="7559040" cy="56616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4833" y="4428972"/>
              <a:ext cx="452348" cy="2954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1867" y="1196339"/>
              <a:ext cx="7559040" cy="566165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21300" y="586422"/>
            <a:ext cx="139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0000FF"/>
                </a:solidFill>
                <a:latin typeface="黑体" panose="02010609060101010101" charset="-122"/>
                <a:cs typeface="黑体" panose="02010609060101010101" charset="-122"/>
              </a:rPr>
              <a:t>示波器</a:t>
            </a:r>
            <a:endParaRPr sz="3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8760" y="180022"/>
            <a:ext cx="9174480" cy="6677977"/>
            <a:chOff x="1508760" y="180022"/>
            <a:chExt cx="9174480" cy="6677977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08760" y="180022"/>
              <a:ext cx="9174480" cy="66779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33800" y="198120"/>
              <a:ext cx="5334000" cy="640080"/>
            </a:xfrm>
            <a:custGeom>
              <a:avLst/>
              <a:gdLst/>
              <a:ahLst/>
              <a:cxnLst/>
              <a:rect l="l" t="t" r="r" b="b"/>
              <a:pathLst>
                <a:path w="5334000" h="640080">
                  <a:moveTo>
                    <a:pt x="5334000" y="640079"/>
                  </a:moveTo>
                  <a:lnTo>
                    <a:pt x="0" y="640079"/>
                  </a:lnTo>
                  <a:lnTo>
                    <a:pt x="0" y="0"/>
                  </a:lnTo>
                  <a:lnTo>
                    <a:pt x="5334000" y="0"/>
                  </a:lnTo>
                  <a:lnTo>
                    <a:pt x="5334000" y="640079"/>
                  </a:lnTo>
                  <a:close/>
                </a:path>
              </a:pathLst>
            </a:custGeom>
            <a:solidFill>
              <a:srgbClr val="99FF33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6536" y="284937"/>
              <a:ext cx="3216783" cy="4896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5890" y="283146"/>
              <a:ext cx="945070" cy="49145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08760" y="213359"/>
              <a:ext cx="5924867" cy="66446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43800" y="274320"/>
              <a:ext cx="2895600" cy="640080"/>
            </a:xfrm>
            <a:custGeom>
              <a:avLst/>
              <a:gdLst/>
              <a:ahLst/>
              <a:cxnLst/>
              <a:rect l="l" t="t" r="r" b="b"/>
              <a:pathLst>
                <a:path w="2895600" h="640080">
                  <a:moveTo>
                    <a:pt x="2895600" y="640079"/>
                  </a:moveTo>
                  <a:lnTo>
                    <a:pt x="0" y="640079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640079"/>
                  </a:lnTo>
                  <a:close/>
                </a:path>
              </a:pathLst>
            </a:custGeom>
            <a:solidFill>
              <a:srgbClr val="99FF33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4134" y="343357"/>
              <a:ext cx="2344013" cy="51902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470140" y="1323213"/>
            <a:ext cx="2604770" cy="322453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278130" indent="-265430">
              <a:lnSpc>
                <a:spcPct val="100000"/>
              </a:lnSpc>
              <a:spcBef>
                <a:spcPts val="1780"/>
              </a:spcBef>
              <a:buClr>
                <a:srgbClr val="00CC00"/>
              </a:buClr>
              <a:buSzPct val="75000"/>
              <a:buFont typeface="Wingdings" panose="05000000000000000000"/>
              <a:buChar char=""/>
              <a:tabLst>
                <a:tab pos="278130" algn="l"/>
              </a:tabLst>
            </a:pPr>
            <a:r>
              <a:rPr sz="2800" spc="-4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电阻档</a:t>
            </a:r>
            <a:endParaRPr sz="2800">
              <a:latin typeface="新宋体" panose="02010609030101010101" charset="-122"/>
              <a:cs typeface="新宋体" panose="02010609030101010101" charset="-122"/>
            </a:endParaRPr>
          </a:p>
          <a:p>
            <a:pPr marL="281305" indent="-268605">
              <a:lnSpc>
                <a:spcPct val="100000"/>
              </a:lnSpc>
              <a:spcBef>
                <a:spcPts val="1680"/>
              </a:spcBef>
              <a:buClr>
                <a:srgbClr val="00CC00"/>
              </a:buClr>
              <a:buSzPct val="75000"/>
              <a:buFont typeface="Wingdings" panose="05000000000000000000"/>
              <a:buChar char=""/>
              <a:tabLst>
                <a:tab pos="281305" algn="l"/>
              </a:tabLst>
            </a:pPr>
            <a:r>
              <a:rPr sz="2800" spc="-35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交流电压档</a:t>
            </a:r>
            <a:endParaRPr sz="2800">
              <a:latin typeface="新宋体" panose="02010609030101010101" charset="-122"/>
              <a:cs typeface="新宋体" panose="02010609030101010101" charset="-122"/>
            </a:endParaRPr>
          </a:p>
          <a:p>
            <a:pPr marL="278130" indent="-265430">
              <a:lnSpc>
                <a:spcPct val="100000"/>
              </a:lnSpc>
              <a:spcBef>
                <a:spcPts val="1680"/>
              </a:spcBef>
              <a:buClr>
                <a:srgbClr val="00CC00"/>
              </a:buClr>
              <a:buSzPct val="75000"/>
              <a:buFont typeface="Wingdings" panose="05000000000000000000"/>
              <a:buChar char=""/>
              <a:tabLst>
                <a:tab pos="278130" algn="l"/>
              </a:tabLst>
            </a:pPr>
            <a:r>
              <a:rPr sz="2800" spc="-35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直流电压档</a:t>
            </a:r>
            <a:endParaRPr sz="2800">
              <a:latin typeface="新宋体" panose="02010609030101010101" charset="-122"/>
              <a:cs typeface="新宋体" panose="02010609030101010101" charset="-122"/>
            </a:endParaRPr>
          </a:p>
          <a:p>
            <a:pPr marL="278130" indent="-265430">
              <a:lnSpc>
                <a:spcPct val="100000"/>
              </a:lnSpc>
              <a:spcBef>
                <a:spcPts val="1680"/>
              </a:spcBef>
              <a:buClr>
                <a:srgbClr val="00CC00"/>
              </a:buClr>
              <a:buSzPct val="75000"/>
              <a:buFont typeface="Wingdings" panose="05000000000000000000"/>
              <a:buChar char=""/>
              <a:tabLst>
                <a:tab pos="278130" algn="l"/>
              </a:tabLst>
            </a:pPr>
            <a:r>
              <a:rPr sz="2800" spc="-4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电容档</a:t>
            </a:r>
            <a:endParaRPr sz="2800">
              <a:latin typeface="新宋体" panose="02010609030101010101" charset="-122"/>
              <a:cs typeface="新宋体" panose="02010609030101010101" charset="-122"/>
            </a:endParaRPr>
          </a:p>
          <a:p>
            <a:pPr marL="278130" indent="-265430">
              <a:lnSpc>
                <a:spcPct val="100000"/>
              </a:lnSpc>
              <a:spcBef>
                <a:spcPts val="1670"/>
              </a:spcBef>
              <a:buClr>
                <a:srgbClr val="00CC00"/>
              </a:buClr>
              <a:buSzPct val="75000"/>
              <a:buFont typeface="Wingdings" panose="05000000000000000000"/>
              <a:buChar char=""/>
              <a:tabLst>
                <a:tab pos="278130" algn="l"/>
              </a:tabLst>
            </a:pPr>
            <a:r>
              <a:rPr sz="2800" spc="-3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三极管</a:t>
            </a:r>
            <a:r>
              <a:rPr sz="280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β</a:t>
            </a:r>
            <a:r>
              <a:rPr sz="2800" spc="-4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参数档</a:t>
            </a:r>
            <a:endParaRPr sz="28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08760" y="213359"/>
              <a:ext cx="5924867" cy="66446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0" y="457200"/>
              <a:ext cx="5638800" cy="5638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76800" y="381000"/>
              <a:ext cx="5791200" cy="5791200"/>
            </a:xfrm>
            <a:custGeom>
              <a:avLst/>
              <a:gdLst/>
              <a:ahLst/>
              <a:cxnLst/>
              <a:rect l="l" t="t" r="r" b="b"/>
              <a:pathLst>
                <a:path w="5791200" h="5791200">
                  <a:moveTo>
                    <a:pt x="5791200" y="5791200"/>
                  </a:moveTo>
                  <a:lnTo>
                    <a:pt x="0" y="5791200"/>
                  </a:lnTo>
                  <a:lnTo>
                    <a:pt x="0" y="0"/>
                  </a:lnTo>
                  <a:lnTo>
                    <a:pt x="5791200" y="0"/>
                  </a:lnTo>
                  <a:lnTo>
                    <a:pt x="5791200" y="38100"/>
                  </a:lnTo>
                  <a:lnTo>
                    <a:pt x="76200" y="38100"/>
                  </a:lnTo>
                  <a:lnTo>
                    <a:pt x="38100" y="76200"/>
                  </a:lnTo>
                  <a:lnTo>
                    <a:pt x="76200" y="76200"/>
                  </a:lnTo>
                  <a:lnTo>
                    <a:pt x="76200" y="5715000"/>
                  </a:lnTo>
                  <a:lnTo>
                    <a:pt x="38100" y="5715000"/>
                  </a:lnTo>
                  <a:lnTo>
                    <a:pt x="76200" y="5753100"/>
                  </a:lnTo>
                  <a:lnTo>
                    <a:pt x="5791200" y="5753100"/>
                  </a:lnTo>
                  <a:lnTo>
                    <a:pt x="5791200" y="5791200"/>
                  </a:lnTo>
                  <a:close/>
                </a:path>
                <a:path w="5791200" h="5791200">
                  <a:moveTo>
                    <a:pt x="76200" y="76200"/>
                  </a:moveTo>
                  <a:lnTo>
                    <a:pt x="38100" y="76200"/>
                  </a:lnTo>
                  <a:lnTo>
                    <a:pt x="76200" y="38100"/>
                  </a:lnTo>
                  <a:lnTo>
                    <a:pt x="76200" y="76200"/>
                  </a:lnTo>
                  <a:close/>
                </a:path>
                <a:path w="5791200" h="5791200">
                  <a:moveTo>
                    <a:pt x="5715000" y="76200"/>
                  </a:moveTo>
                  <a:lnTo>
                    <a:pt x="76200" y="76200"/>
                  </a:lnTo>
                  <a:lnTo>
                    <a:pt x="76200" y="38100"/>
                  </a:lnTo>
                  <a:lnTo>
                    <a:pt x="5715000" y="38100"/>
                  </a:lnTo>
                  <a:lnTo>
                    <a:pt x="5715000" y="76200"/>
                  </a:lnTo>
                  <a:close/>
                </a:path>
                <a:path w="5791200" h="5791200">
                  <a:moveTo>
                    <a:pt x="5715000" y="5753100"/>
                  </a:moveTo>
                  <a:lnTo>
                    <a:pt x="5715000" y="38100"/>
                  </a:lnTo>
                  <a:lnTo>
                    <a:pt x="5753100" y="76200"/>
                  </a:lnTo>
                  <a:lnTo>
                    <a:pt x="5791200" y="76200"/>
                  </a:lnTo>
                  <a:lnTo>
                    <a:pt x="5791200" y="5715000"/>
                  </a:lnTo>
                  <a:lnTo>
                    <a:pt x="5753100" y="5715000"/>
                  </a:lnTo>
                  <a:lnTo>
                    <a:pt x="5715000" y="5753100"/>
                  </a:lnTo>
                  <a:close/>
                </a:path>
                <a:path w="5791200" h="5791200">
                  <a:moveTo>
                    <a:pt x="5791200" y="76200"/>
                  </a:moveTo>
                  <a:lnTo>
                    <a:pt x="5753100" y="76200"/>
                  </a:lnTo>
                  <a:lnTo>
                    <a:pt x="5715000" y="38100"/>
                  </a:lnTo>
                  <a:lnTo>
                    <a:pt x="5791200" y="38100"/>
                  </a:lnTo>
                  <a:lnTo>
                    <a:pt x="5791200" y="76200"/>
                  </a:lnTo>
                  <a:close/>
                </a:path>
                <a:path w="5791200" h="5791200">
                  <a:moveTo>
                    <a:pt x="76200" y="5753100"/>
                  </a:moveTo>
                  <a:lnTo>
                    <a:pt x="38100" y="5715000"/>
                  </a:lnTo>
                  <a:lnTo>
                    <a:pt x="76200" y="5715000"/>
                  </a:lnTo>
                  <a:lnTo>
                    <a:pt x="76200" y="5753100"/>
                  </a:lnTo>
                  <a:close/>
                </a:path>
                <a:path w="5791200" h="5791200">
                  <a:moveTo>
                    <a:pt x="5715000" y="5753100"/>
                  </a:moveTo>
                  <a:lnTo>
                    <a:pt x="76200" y="5753100"/>
                  </a:lnTo>
                  <a:lnTo>
                    <a:pt x="76200" y="5715000"/>
                  </a:lnTo>
                  <a:lnTo>
                    <a:pt x="5715000" y="5715000"/>
                  </a:lnTo>
                  <a:lnTo>
                    <a:pt x="5715000" y="5753100"/>
                  </a:lnTo>
                  <a:close/>
                </a:path>
                <a:path w="5791200" h="5791200">
                  <a:moveTo>
                    <a:pt x="5791200" y="5753100"/>
                  </a:moveTo>
                  <a:lnTo>
                    <a:pt x="5715000" y="5753100"/>
                  </a:lnTo>
                  <a:lnTo>
                    <a:pt x="5753100" y="5715000"/>
                  </a:lnTo>
                  <a:lnTo>
                    <a:pt x="5791200" y="5715000"/>
                  </a:lnTo>
                  <a:lnTo>
                    <a:pt x="5791200" y="575310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3413" y="2733675"/>
              <a:ext cx="2455786" cy="18415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75562" y="6234112"/>
            <a:ext cx="2992755" cy="624205"/>
            <a:chOff x="7675562" y="6234112"/>
            <a:chExt cx="2992755" cy="624205"/>
          </a:xfrm>
        </p:grpSpPr>
        <p:sp>
          <p:nvSpPr>
            <p:cNvPr id="3" name="object 3"/>
            <p:cNvSpPr/>
            <p:nvPr/>
          </p:nvSpPr>
          <p:spPr>
            <a:xfrm>
              <a:off x="7675562" y="6234112"/>
              <a:ext cx="2992755" cy="624205"/>
            </a:xfrm>
            <a:custGeom>
              <a:avLst/>
              <a:gdLst/>
              <a:ahLst/>
              <a:cxnLst/>
              <a:rect l="l" t="t" r="r" b="b"/>
              <a:pathLst>
                <a:path w="2992754" h="624204">
                  <a:moveTo>
                    <a:pt x="2992437" y="623887"/>
                  </a:moveTo>
                  <a:lnTo>
                    <a:pt x="0" y="623887"/>
                  </a:lnTo>
                  <a:lnTo>
                    <a:pt x="0" y="0"/>
                  </a:lnTo>
                  <a:lnTo>
                    <a:pt x="2992437" y="0"/>
                  </a:lnTo>
                  <a:lnTo>
                    <a:pt x="2992437" y="623887"/>
                  </a:lnTo>
                  <a:close/>
                </a:path>
              </a:pathLst>
            </a:custGeom>
            <a:solidFill>
              <a:srgbClr val="FFFF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761490" y="6354457"/>
              <a:ext cx="2530373" cy="39352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9625583" y="405384"/>
            <a:ext cx="358140" cy="360045"/>
            <a:chOff x="9625583" y="405384"/>
            <a:chExt cx="358140" cy="360045"/>
          </a:xfrm>
        </p:grpSpPr>
        <p:sp>
          <p:nvSpPr>
            <p:cNvPr id="6" name="object 6"/>
            <p:cNvSpPr/>
            <p:nvPr/>
          </p:nvSpPr>
          <p:spPr>
            <a:xfrm>
              <a:off x="9625583" y="405384"/>
              <a:ext cx="358140" cy="360045"/>
            </a:xfrm>
            <a:custGeom>
              <a:avLst/>
              <a:gdLst/>
              <a:ahLst/>
              <a:cxnLst/>
              <a:rect l="l" t="t" r="r" b="b"/>
              <a:pathLst>
                <a:path w="358140" h="360045">
                  <a:moveTo>
                    <a:pt x="358140" y="359663"/>
                  </a:moveTo>
                  <a:lnTo>
                    <a:pt x="0" y="359663"/>
                  </a:lnTo>
                  <a:lnTo>
                    <a:pt x="0" y="0"/>
                  </a:lnTo>
                  <a:lnTo>
                    <a:pt x="358140" y="0"/>
                  </a:lnTo>
                  <a:lnTo>
                    <a:pt x="358140" y="45719"/>
                  </a:lnTo>
                  <a:lnTo>
                    <a:pt x="245364" y="45719"/>
                  </a:lnTo>
                  <a:lnTo>
                    <a:pt x="178308" y="112775"/>
                  </a:lnTo>
                  <a:lnTo>
                    <a:pt x="44196" y="112775"/>
                  </a:lnTo>
                  <a:lnTo>
                    <a:pt x="44196" y="213359"/>
                  </a:lnTo>
                  <a:lnTo>
                    <a:pt x="52164" y="252566"/>
                  </a:lnTo>
                  <a:lnTo>
                    <a:pt x="73771" y="284583"/>
                  </a:lnTo>
                  <a:lnTo>
                    <a:pt x="105735" y="306134"/>
                  </a:lnTo>
                  <a:lnTo>
                    <a:pt x="144780" y="313943"/>
                  </a:lnTo>
                  <a:lnTo>
                    <a:pt x="358140" y="313943"/>
                  </a:lnTo>
                  <a:lnTo>
                    <a:pt x="358140" y="359663"/>
                  </a:lnTo>
                  <a:close/>
                </a:path>
                <a:path w="358140" h="360045">
                  <a:moveTo>
                    <a:pt x="358140" y="313943"/>
                  </a:moveTo>
                  <a:lnTo>
                    <a:pt x="178308" y="313943"/>
                  </a:lnTo>
                  <a:lnTo>
                    <a:pt x="217888" y="306134"/>
                  </a:lnTo>
                  <a:lnTo>
                    <a:pt x="250188" y="284583"/>
                  </a:lnTo>
                  <a:lnTo>
                    <a:pt x="272075" y="252566"/>
                  </a:lnTo>
                  <a:lnTo>
                    <a:pt x="280416" y="213359"/>
                  </a:lnTo>
                  <a:lnTo>
                    <a:pt x="280416" y="112775"/>
                  </a:lnTo>
                  <a:lnTo>
                    <a:pt x="313944" y="112775"/>
                  </a:lnTo>
                  <a:lnTo>
                    <a:pt x="245364" y="45719"/>
                  </a:lnTo>
                  <a:lnTo>
                    <a:pt x="358140" y="45719"/>
                  </a:lnTo>
                  <a:lnTo>
                    <a:pt x="358140" y="313943"/>
                  </a:lnTo>
                  <a:close/>
                </a:path>
                <a:path w="358140" h="360045">
                  <a:moveTo>
                    <a:pt x="178308" y="246887"/>
                  </a:moveTo>
                  <a:lnTo>
                    <a:pt x="144780" y="246887"/>
                  </a:lnTo>
                  <a:lnTo>
                    <a:pt x="131915" y="244240"/>
                  </a:lnTo>
                  <a:lnTo>
                    <a:pt x="121310" y="237043"/>
                  </a:lnTo>
                  <a:lnTo>
                    <a:pt x="114058" y="226387"/>
                  </a:lnTo>
                  <a:lnTo>
                    <a:pt x="111251" y="213359"/>
                  </a:lnTo>
                  <a:lnTo>
                    <a:pt x="111251" y="112775"/>
                  </a:lnTo>
                  <a:lnTo>
                    <a:pt x="211836" y="112775"/>
                  </a:lnTo>
                  <a:lnTo>
                    <a:pt x="211836" y="213359"/>
                  </a:lnTo>
                  <a:lnTo>
                    <a:pt x="209538" y="226387"/>
                  </a:lnTo>
                  <a:lnTo>
                    <a:pt x="202458" y="237043"/>
                  </a:lnTo>
                  <a:lnTo>
                    <a:pt x="191685" y="244240"/>
                  </a:lnTo>
                  <a:lnTo>
                    <a:pt x="178308" y="246887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6731" y="448055"/>
              <a:ext cx="275844" cy="27432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345691" y="33528"/>
            <a:ext cx="9324340" cy="6791325"/>
            <a:chOff x="1345691" y="33528"/>
            <a:chExt cx="9324340" cy="6791325"/>
          </a:xfrm>
        </p:grpSpPr>
        <p:sp>
          <p:nvSpPr>
            <p:cNvPr id="9" name="object 9"/>
            <p:cNvSpPr/>
            <p:nvPr/>
          </p:nvSpPr>
          <p:spPr>
            <a:xfrm>
              <a:off x="10128503" y="333755"/>
              <a:ext cx="358140" cy="360045"/>
            </a:xfrm>
            <a:custGeom>
              <a:avLst/>
              <a:gdLst/>
              <a:ahLst/>
              <a:cxnLst/>
              <a:rect l="l" t="t" r="r" b="b"/>
              <a:pathLst>
                <a:path w="358140" h="360045">
                  <a:moveTo>
                    <a:pt x="358140" y="359664"/>
                  </a:moveTo>
                  <a:lnTo>
                    <a:pt x="0" y="359664"/>
                  </a:lnTo>
                  <a:lnTo>
                    <a:pt x="0" y="0"/>
                  </a:lnTo>
                  <a:lnTo>
                    <a:pt x="358140" y="0"/>
                  </a:lnTo>
                  <a:lnTo>
                    <a:pt x="358140" y="45720"/>
                  </a:lnTo>
                  <a:lnTo>
                    <a:pt x="246888" y="45720"/>
                  </a:lnTo>
                  <a:lnTo>
                    <a:pt x="179831" y="112776"/>
                  </a:lnTo>
                  <a:lnTo>
                    <a:pt x="44196" y="112776"/>
                  </a:lnTo>
                  <a:lnTo>
                    <a:pt x="44196" y="213360"/>
                  </a:lnTo>
                  <a:lnTo>
                    <a:pt x="52343" y="252673"/>
                  </a:lnTo>
                  <a:lnTo>
                    <a:pt x="74009" y="284726"/>
                  </a:lnTo>
                  <a:lnTo>
                    <a:pt x="105914" y="306241"/>
                  </a:lnTo>
                  <a:lnTo>
                    <a:pt x="144779" y="313944"/>
                  </a:lnTo>
                  <a:lnTo>
                    <a:pt x="358140" y="313944"/>
                  </a:lnTo>
                  <a:lnTo>
                    <a:pt x="358140" y="359664"/>
                  </a:lnTo>
                  <a:close/>
                </a:path>
                <a:path w="358140" h="360045">
                  <a:moveTo>
                    <a:pt x="358140" y="313944"/>
                  </a:moveTo>
                  <a:lnTo>
                    <a:pt x="179831" y="313944"/>
                  </a:lnTo>
                  <a:lnTo>
                    <a:pt x="218710" y="306241"/>
                  </a:lnTo>
                  <a:lnTo>
                    <a:pt x="250617" y="284726"/>
                  </a:lnTo>
                  <a:lnTo>
                    <a:pt x="272277" y="252673"/>
                  </a:lnTo>
                  <a:lnTo>
                    <a:pt x="280416" y="213360"/>
                  </a:lnTo>
                  <a:lnTo>
                    <a:pt x="280416" y="112776"/>
                  </a:lnTo>
                  <a:lnTo>
                    <a:pt x="313944" y="112776"/>
                  </a:lnTo>
                  <a:lnTo>
                    <a:pt x="246888" y="45720"/>
                  </a:lnTo>
                  <a:lnTo>
                    <a:pt x="358140" y="45720"/>
                  </a:lnTo>
                  <a:lnTo>
                    <a:pt x="358140" y="313944"/>
                  </a:lnTo>
                  <a:close/>
                </a:path>
                <a:path w="358140" h="360045">
                  <a:moveTo>
                    <a:pt x="179831" y="246888"/>
                  </a:moveTo>
                  <a:lnTo>
                    <a:pt x="144779" y="246888"/>
                  </a:lnTo>
                  <a:lnTo>
                    <a:pt x="132093" y="244347"/>
                  </a:lnTo>
                  <a:lnTo>
                    <a:pt x="121548" y="237186"/>
                  </a:lnTo>
                  <a:lnTo>
                    <a:pt x="114236" y="226494"/>
                  </a:lnTo>
                  <a:lnTo>
                    <a:pt x="111251" y="213360"/>
                  </a:lnTo>
                  <a:lnTo>
                    <a:pt x="111251" y="112776"/>
                  </a:lnTo>
                  <a:lnTo>
                    <a:pt x="213360" y="112776"/>
                  </a:lnTo>
                  <a:lnTo>
                    <a:pt x="213360" y="213360"/>
                  </a:lnTo>
                  <a:lnTo>
                    <a:pt x="210384" y="226494"/>
                  </a:lnTo>
                  <a:lnTo>
                    <a:pt x="203077" y="237186"/>
                  </a:lnTo>
                  <a:lnTo>
                    <a:pt x="192530" y="244347"/>
                  </a:lnTo>
                  <a:lnTo>
                    <a:pt x="179831" y="246888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9651" y="376428"/>
              <a:ext cx="275844" cy="2743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5691" y="33528"/>
              <a:ext cx="9323832" cy="679094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388" y="7302"/>
            <a:ext cx="8254365" cy="6698615"/>
            <a:chOff x="56388" y="7302"/>
            <a:chExt cx="8254365" cy="6698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388" y="693420"/>
              <a:ext cx="8253983" cy="60121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0850" y="1646554"/>
              <a:ext cx="116839" cy="285115"/>
            </a:xfrm>
            <a:custGeom>
              <a:avLst/>
              <a:gdLst/>
              <a:ahLst/>
              <a:cxnLst/>
              <a:rect l="l" t="t" r="r" b="b"/>
              <a:pathLst>
                <a:path w="116840" h="285114">
                  <a:moveTo>
                    <a:pt x="381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0"/>
                  </a:lnTo>
                  <a:close/>
                </a:path>
                <a:path w="116840" h="285114">
                  <a:moveTo>
                    <a:pt x="116840" y="247650"/>
                  </a:moveTo>
                  <a:lnTo>
                    <a:pt x="38100" y="247650"/>
                  </a:lnTo>
                  <a:lnTo>
                    <a:pt x="38100" y="247015"/>
                  </a:lnTo>
                  <a:lnTo>
                    <a:pt x="38100" y="151765"/>
                  </a:lnTo>
                  <a:lnTo>
                    <a:pt x="0" y="151765"/>
                  </a:lnTo>
                  <a:lnTo>
                    <a:pt x="0" y="247015"/>
                  </a:lnTo>
                  <a:lnTo>
                    <a:pt x="0" y="266065"/>
                  </a:lnTo>
                  <a:lnTo>
                    <a:pt x="19050" y="266065"/>
                  </a:lnTo>
                  <a:lnTo>
                    <a:pt x="19050" y="285115"/>
                  </a:lnTo>
                  <a:lnTo>
                    <a:pt x="116840" y="285115"/>
                  </a:lnTo>
                  <a:lnTo>
                    <a:pt x="116840" y="266700"/>
                  </a:lnTo>
                  <a:lnTo>
                    <a:pt x="116840" y="266065"/>
                  </a:lnTo>
                  <a:lnTo>
                    <a:pt x="116840" y="24765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900" y="694055"/>
              <a:ext cx="734695" cy="1208405"/>
            </a:xfrm>
            <a:custGeom>
              <a:avLst/>
              <a:gdLst/>
              <a:ahLst/>
              <a:cxnLst/>
              <a:rect l="l" t="t" r="r" b="b"/>
              <a:pathLst>
                <a:path w="734694" h="1208405">
                  <a:moveTo>
                    <a:pt x="0" y="38100"/>
                  </a:moveTo>
                  <a:lnTo>
                    <a:pt x="0" y="914400"/>
                  </a:lnTo>
                </a:path>
                <a:path w="734694" h="1208405">
                  <a:moveTo>
                    <a:pt x="0" y="0"/>
                  </a:moveTo>
                  <a:lnTo>
                    <a:pt x="723900" y="0"/>
                  </a:lnTo>
                </a:path>
                <a:path w="734694" h="1208405">
                  <a:moveTo>
                    <a:pt x="734694" y="27305"/>
                  </a:moveTo>
                  <a:lnTo>
                    <a:pt x="734694" y="1208405"/>
                  </a:lnTo>
                </a:path>
              </a:pathLst>
            </a:custGeom>
            <a:ln w="38100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5790" y="1894204"/>
              <a:ext cx="571500" cy="38100"/>
            </a:xfrm>
            <a:custGeom>
              <a:avLst/>
              <a:gdLst/>
              <a:ahLst/>
              <a:cxnLst/>
              <a:rect l="l" t="t" r="r" b="b"/>
              <a:pathLst>
                <a:path w="571500" h="38100">
                  <a:moveTo>
                    <a:pt x="1143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571500" h="38100">
                  <a:moveTo>
                    <a:pt x="266700" y="0"/>
                  </a:moveTo>
                  <a:lnTo>
                    <a:pt x="152400" y="0"/>
                  </a:lnTo>
                  <a:lnTo>
                    <a:pt x="152400" y="38100"/>
                  </a:lnTo>
                  <a:lnTo>
                    <a:pt x="266700" y="38100"/>
                  </a:lnTo>
                  <a:lnTo>
                    <a:pt x="266700" y="0"/>
                  </a:lnTo>
                  <a:close/>
                </a:path>
                <a:path w="571500" h="38100">
                  <a:moveTo>
                    <a:pt x="419100" y="0"/>
                  </a:moveTo>
                  <a:lnTo>
                    <a:pt x="304800" y="0"/>
                  </a:lnTo>
                  <a:lnTo>
                    <a:pt x="304800" y="38100"/>
                  </a:lnTo>
                  <a:lnTo>
                    <a:pt x="419100" y="38100"/>
                  </a:lnTo>
                  <a:lnTo>
                    <a:pt x="419100" y="0"/>
                  </a:lnTo>
                  <a:close/>
                </a:path>
                <a:path w="571500" h="38100">
                  <a:moveTo>
                    <a:pt x="571500" y="0"/>
                  </a:moveTo>
                  <a:lnTo>
                    <a:pt x="457200" y="0"/>
                  </a:lnTo>
                  <a:lnTo>
                    <a:pt x="457200" y="38100"/>
                  </a:lnTo>
                  <a:lnTo>
                    <a:pt x="571500" y="381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7" y="7302"/>
              <a:ext cx="2992755" cy="624205"/>
            </a:xfrm>
            <a:custGeom>
              <a:avLst/>
              <a:gdLst/>
              <a:ahLst/>
              <a:cxnLst/>
              <a:rect l="l" t="t" r="r" b="b"/>
              <a:pathLst>
                <a:path w="2992754" h="624205">
                  <a:moveTo>
                    <a:pt x="2992437" y="623887"/>
                  </a:moveTo>
                  <a:lnTo>
                    <a:pt x="0" y="623887"/>
                  </a:lnTo>
                  <a:lnTo>
                    <a:pt x="0" y="0"/>
                  </a:lnTo>
                  <a:lnTo>
                    <a:pt x="2992437" y="0"/>
                  </a:lnTo>
                  <a:lnTo>
                    <a:pt x="2992437" y="623887"/>
                  </a:lnTo>
                  <a:close/>
                </a:path>
              </a:pathLst>
            </a:custGeom>
            <a:solidFill>
              <a:srgbClr val="FFFF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485" y="127647"/>
              <a:ext cx="2530373" cy="393522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4630" y="715644"/>
            <a:ext cx="1309370" cy="208724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7090" y="905510"/>
            <a:ext cx="487679" cy="358139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137967" y="1005522"/>
            <a:ext cx="607695" cy="271145"/>
          </a:xfrm>
          <a:custGeom>
            <a:avLst/>
            <a:gdLst/>
            <a:ahLst/>
            <a:cxnLst/>
            <a:rect l="l" t="t" r="r" b="b"/>
            <a:pathLst>
              <a:path w="607695" h="271144">
                <a:moveTo>
                  <a:pt x="457835" y="74929"/>
                </a:moveTo>
                <a:lnTo>
                  <a:pt x="457835" y="14287"/>
                </a:lnTo>
                <a:lnTo>
                  <a:pt x="458114" y="11506"/>
                </a:lnTo>
                <a:lnTo>
                  <a:pt x="472122" y="0"/>
                </a:lnTo>
                <a:lnTo>
                  <a:pt x="474903" y="279"/>
                </a:lnTo>
                <a:lnTo>
                  <a:pt x="477583" y="1092"/>
                </a:lnTo>
                <a:lnTo>
                  <a:pt x="480060" y="2412"/>
                </a:lnTo>
                <a:lnTo>
                  <a:pt x="482219" y="4190"/>
                </a:lnTo>
                <a:lnTo>
                  <a:pt x="492315" y="14287"/>
                </a:lnTo>
                <a:lnTo>
                  <a:pt x="486410" y="14287"/>
                </a:lnTo>
                <a:lnTo>
                  <a:pt x="462013" y="24383"/>
                </a:lnTo>
                <a:lnTo>
                  <a:pt x="486410" y="48783"/>
                </a:lnTo>
                <a:lnTo>
                  <a:pt x="486410" y="60642"/>
                </a:lnTo>
                <a:lnTo>
                  <a:pt x="472122" y="60642"/>
                </a:lnTo>
                <a:lnTo>
                  <a:pt x="457835" y="74929"/>
                </a:lnTo>
                <a:close/>
              </a:path>
              <a:path w="607695" h="271144">
                <a:moveTo>
                  <a:pt x="486410" y="48783"/>
                </a:moveTo>
                <a:lnTo>
                  <a:pt x="462013" y="24383"/>
                </a:lnTo>
                <a:lnTo>
                  <a:pt x="486410" y="14287"/>
                </a:lnTo>
                <a:lnTo>
                  <a:pt x="486410" y="48783"/>
                </a:lnTo>
                <a:close/>
              </a:path>
              <a:path w="607695" h="271144">
                <a:moveTo>
                  <a:pt x="573195" y="135578"/>
                </a:moveTo>
                <a:lnTo>
                  <a:pt x="486410" y="48783"/>
                </a:lnTo>
                <a:lnTo>
                  <a:pt x="486410" y="14287"/>
                </a:lnTo>
                <a:lnTo>
                  <a:pt x="492315" y="14287"/>
                </a:lnTo>
                <a:lnTo>
                  <a:pt x="603503" y="125475"/>
                </a:lnTo>
                <a:lnTo>
                  <a:pt x="583298" y="125475"/>
                </a:lnTo>
                <a:lnTo>
                  <a:pt x="573195" y="135578"/>
                </a:lnTo>
                <a:close/>
              </a:path>
              <a:path w="607695" h="271144">
                <a:moveTo>
                  <a:pt x="457835" y="210502"/>
                </a:moveTo>
                <a:lnTo>
                  <a:pt x="14287" y="210502"/>
                </a:lnTo>
                <a:lnTo>
                  <a:pt x="11493" y="210223"/>
                </a:lnTo>
                <a:lnTo>
                  <a:pt x="0" y="196214"/>
                </a:lnTo>
                <a:lnTo>
                  <a:pt x="0" y="74929"/>
                </a:lnTo>
                <a:lnTo>
                  <a:pt x="14287" y="60642"/>
                </a:lnTo>
                <a:lnTo>
                  <a:pt x="457835" y="60642"/>
                </a:lnTo>
                <a:lnTo>
                  <a:pt x="457835" y="74929"/>
                </a:lnTo>
                <a:lnTo>
                  <a:pt x="28575" y="74929"/>
                </a:lnTo>
                <a:lnTo>
                  <a:pt x="14287" y="89217"/>
                </a:lnTo>
                <a:lnTo>
                  <a:pt x="28575" y="89217"/>
                </a:lnTo>
                <a:lnTo>
                  <a:pt x="28575" y="181927"/>
                </a:lnTo>
                <a:lnTo>
                  <a:pt x="14287" y="181927"/>
                </a:lnTo>
                <a:lnTo>
                  <a:pt x="28575" y="196214"/>
                </a:lnTo>
                <a:lnTo>
                  <a:pt x="457835" y="196214"/>
                </a:lnTo>
                <a:lnTo>
                  <a:pt x="457835" y="210502"/>
                </a:lnTo>
                <a:close/>
              </a:path>
              <a:path w="607695" h="271144">
                <a:moveTo>
                  <a:pt x="472122" y="89217"/>
                </a:moveTo>
                <a:lnTo>
                  <a:pt x="28575" y="89217"/>
                </a:lnTo>
                <a:lnTo>
                  <a:pt x="28575" y="74929"/>
                </a:lnTo>
                <a:lnTo>
                  <a:pt x="457835" y="74929"/>
                </a:lnTo>
                <a:lnTo>
                  <a:pt x="472122" y="60642"/>
                </a:lnTo>
                <a:lnTo>
                  <a:pt x="486410" y="60642"/>
                </a:lnTo>
                <a:lnTo>
                  <a:pt x="486410" y="74929"/>
                </a:lnTo>
                <a:lnTo>
                  <a:pt x="474903" y="88938"/>
                </a:lnTo>
                <a:lnTo>
                  <a:pt x="472122" y="89217"/>
                </a:lnTo>
                <a:close/>
              </a:path>
              <a:path w="607695" h="271144">
                <a:moveTo>
                  <a:pt x="28575" y="89217"/>
                </a:moveTo>
                <a:lnTo>
                  <a:pt x="14287" y="89217"/>
                </a:lnTo>
                <a:lnTo>
                  <a:pt x="28575" y="74929"/>
                </a:lnTo>
                <a:lnTo>
                  <a:pt x="28575" y="89217"/>
                </a:lnTo>
                <a:close/>
              </a:path>
              <a:path w="607695" h="271144">
                <a:moveTo>
                  <a:pt x="583298" y="145681"/>
                </a:moveTo>
                <a:lnTo>
                  <a:pt x="573201" y="135572"/>
                </a:lnTo>
                <a:lnTo>
                  <a:pt x="583298" y="125475"/>
                </a:lnTo>
                <a:lnTo>
                  <a:pt x="583298" y="145681"/>
                </a:lnTo>
                <a:close/>
              </a:path>
              <a:path w="607695" h="271144">
                <a:moveTo>
                  <a:pt x="603503" y="145681"/>
                </a:moveTo>
                <a:lnTo>
                  <a:pt x="583298" y="145681"/>
                </a:lnTo>
                <a:lnTo>
                  <a:pt x="583298" y="125475"/>
                </a:lnTo>
                <a:lnTo>
                  <a:pt x="603503" y="125475"/>
                </a:lnTo>
                <a:lnTo>
                  <a:pt x="605281" y="127634"/>
                </a:lnTo>
                <a:lnTo>
                  <a:pt x="606602" y="130098"/>
                </a:lnTo>
                <a:lnTo>
                  <a:pt x="607415" y="132791"/>
                </a:lnTo>
                <a:lnTo>
                  <a:pt x="607694" y="135578"/>
                </a:lnTo>
                <a:lnTo>
                  <a:pt x="607415" y="138353"/>
                </a:lnTo>
                <a:lnTo>
                  <a:pt x="606602" y="141046"/>
                </a:lnTo>
                <a:lnTo>
                  <a:pt x="605281" y="143509"/>
                </a:lnTo>
                <a:lnTo>
                  <a:pt x="603503" y="145681"/>
                </a:lnTo>
                <a:close/>
              </a:path>
              <a:path w="607695" h="271144">
                <a:moveTo>
                  <a:pt x="492316" y="256857"/>
                </a:moveTo>
                <a:lnTo>
                  <a:pt x="486410" y="256857"/>
                </a:lnTo>
                <a:lnTo>
                  <a:pt x="486410" y="222364"/>
                </a:lnTo>
                <a:lnTo>
                  <a:pt x="573195" y="135578"/>
                </a:lnTo>
                <a:lnTo>
                  <a:pt x="583298" y="145681"/>
                </a:lnTo>
                <a:lnTo>
                  <a:pt x="603503" y="145681"/>
                </a:lnTo>
                <a:lnTo>
                  <a:pt x="492316" y="256857"/>
                </a:lnTo>
                <a:close/>
              </a:path>
              <a:path w="607695" h="271144">
                <a:moveTo>
                  <a:pt x="28575" y="196214"/>
                </a:moveTo>
                <a:lnTo>
                  <a:pt x="14287" y="181927"/>
                </a:lnTo>
                <a:lnTo>
                  <a:pt x="28575" y="181927"/>
                </a:lnTo>
                <a:lnTo>
                  <a:pt x="28575" y="196214"/>
                </a:lnTo>
                <a:close/>
              </a:path>
              <a:path w="607695" h="271144">
                <a:moveTo>
                  <a:pt x="486410" y="210502"/>
                </a:moveTo>
                <a:lnTo>
                  <a:pt x="472122" y="210502"/>
                </a:lnTo>
                <a:lnTo>
                  <a:pt x="457835" y="196214"/>
                </a:lnTo>
                <a:lnTo>
                  <a:pt x="28575" y="196214"/>
                </a:lnTo>
                <a:lnTo>
                  <a:pt x="28575" y="181927"/>
                </a:lnTo>
                <a:lnTo>
                  <a:pt x="472122" y="181927"/>
                </a:lnTo>
                <a:lnTo>
                  <a:pt x="486410" y="196214"/>
                </a:lnTo>
                <a:lnTo>
                  <a:pt x="486410" y="210502"/>
                </a:lnTo>
                <a:close/>
              </a:path>
              <a:path w="607695" h="271144">
                <a:moveTo>
                  <a:pt x="472122" y="271144"/>
                </a:moveTo>
                <a:lnTo>
                  <a:pt x="457835" y="256857"/>
                </a:lnTo>
                <a:lnTo>
                  <a:pt x="457835" y="196214"/>
                </a:lnTo>
                <a:lnTo>
                  <a:pt x="472122" y="210502"/>
                </a:lnTo>
                <a:lnTo>
                  <a:pt x="486410" y="210502"/>
                </a:lnTo>
                <a:lnTo>
                  <a:pt x="486410" y="222364"/>
                </a:lnTo>
                <a:lnTo>
                  <a:pt x="462013" y="246760"/>
                </a:lnTo>
                <a:lnTo>
                  <a:pt x="486410" y="256857"/>
                </a:lnTo>
                <a:lnTo>
                  <a:pt x="492316" y="256857"/>
                </a:lnTo>
                <a:lnTo>
                  <a:pt x="482219" y="266953"/>
                </a:lnTo>
                <a:lnTo>
                  <a:pt x="480060" y="268731"/>
                </a:lnTo>
                <a:lnTo>
                  <a:pt x="477583" y="270052"/>
                </a:lnTo>
                <a:lnTo>
                  <a:pt x="474903" y="270865"/>
                </a:lnTo>
                <a:lnTo>
                  <a:pt x="472122" y="271144"/>
                </a:lnTo>
                <a:close/>
              </a:path>
              <a:path w="607695" h="271144">
                <a:moveTo>
                  <a:pt x="486410" y="256857"/>
                </a:moveTo>
                <a:lnTo>
                  <a:pt x="462013" y="246760"/>
                </a:lnTo>
                <a:lnTo>
                  <a:pt x="486410" y="222364"/>
                </a:lnTo>
                <a:lnTo>
                  <a:pt x="486410" y="25685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026650" y="915034"/>
            <a:ext cx="942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电源</a:t>
            </a:r>
            <a:r>
              <a:rPr sz="2400" b="1" spc="-6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9114" y="1192212"/>
            <a:ext cx="2682240" cy="330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电子元器</a:t>
            </a:r>
            <a:r>
              <a:rPr sz="2800" b="1" spc="-5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件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黑体" panose="02010609060101010101" charset="-122"/>
              <a:cs typeface="黑体" panose="02010609060101010101" charset="-122"/>
            </a:endParaRPr>
          </a:p>
          <a:p>
            <a:pPr marL="526415" indent="-513715">
              <a:lnSpc>
                <a:spcPct val="100000"/>
              </a:lnSpc>
              <a:spcBef>
                <a:spcPts val="5"/>
              </a:spcBef>
              <a:buClr>
                <a:srgbClr val="009900"/>
              </a:buClr>
              <a:buFont typeface="Times New Roman" panose="02020603050405020304"/>
              <a:buAutoNum type="arabicPeriod"/>
              <a:tabLst>
                <a:tab pos="526415" algn="l"/>
                <a:tab pos="527050" algn="l"/>
              </a:tabLst>
            </a:pPr>
            <a:r>
              <a:rPr sz="2800" b="1" spc="-20" dirty="0">
                <a:latin typeface="宋体" panose="02010600030101010101" pitchFamily="2" charset="-122"/>
                <a:cs typeface="宋体" panose="02010600030101010101" pitchFamily="2" charset="-122"/>
              </a:rPr>
              <a:t>电阻，电位器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26415" indent="-513715">
              <a:lnSpc>
                <a:spcPct val="100000"/>
              </a:lnSpc>
              <a:spcBef>
                <a:spcPts val="670"/>
              </a:spcBef>
              <a:buClr>
                <a:srgbClr val="009900"/>
              </a:buClr>
              <a:buFont typeface="Times New Roman" panose="02020603050405020304"/>
              <a:buAutoNum type="arabicPeriod"/>
              <a:tabLst>
                <a:tab pos="526415" algn="l"/>
                <a:tab pos="527050" algn="l"/>
              </a:tabLst>
            </a:pPr>
            <a:r>
              <a:rPr sz="2800" b="1" spc="-30" dirty="0">
                <a:latin typeface="宋体" panose="02010600030101010101" pitchFamily="2" charset="-122"/>
                <a:cs typeface="宋体" panose="02010600030101010101" pitchFamily="2" charset="-122"/>
              </a:rPr>
              <a:t>电容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26415" indent="-513715">
              <a:lnSpc>
                <a:spcPct val="100000"/>
              </a:lnSpc>
              <a:spcBef>
                <a:spcPts val="670"/>
              </a:spcBef>
              <a:buClr>
                <a:srgbClr val="009900"/>
              </a:buClr>
              <a:buFont typeface="Times New Roman" panose="02020603050405020304"/>
              <a:buAutoNum type="arabicPeriod"/>
              <a:tabLst>
                <a:tab pos="526415" algn="l"/>
                <a:tab pos="527050" algn="l"/>
              </a:tabLst>
            </a:pPr>
            <a:r>
              <a:rPr sz="2800" b="1" spc="-30" dirty="0">
                <a:latin typeface="宋体" panose="02010600030101010101" pitchFamily="2" charset="-122"/>
                <a:cs typeface="宋体" panose="02010600030101010101" pitchFamily="2" charset="-122"/>
              </a:rPr>
              <a:t>二极管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26415" indent="-513715">
              <a:lnSpc>
                <a:spcPct val="100000"/>
              </a:lnSpc>
              <a:spcBef>
                <a:spcPts val="670"/>
              </a:spcBef>
              <a:buClr>
                <a:srgbClr val="009900"/>
              </a:buClr>
              <a:buFont typeface="Times New Roman" panose="02020603050405020304"/>
              <a:buAutoNum type="arabicPeriod"/>
              <a:tabLst>
                <a:tab pos="526415" algn="l"/>
                <a:tab pos="527050" algn="l"/>
              </a:tabLst>
            </a:pPr>
            <a:r>
              <a:rPr sz="2800" b="1" spc="-30" dirty="0">
                <a:latin typeface="宋体" panose="02010600030101010101" pitchFamily="2" charset="-122"/>
                <a:cs typeface="宋体" panose="02010600030101010101" pitchFamily="2" charset="-122"/>
              </a:rPr>
              <a:t>三极管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26415" indent="-513715">
              <a:lnSpc>
                <a:spcPct val="100000"/>
              </a:lnSpc>
              <a:spcBef>
                <a:spcPts val="670"/>
              </a:spcBef>
              <a:buClr>
                <a:srgbClr val="009900"/>
              </a:buClr>
              <a:buFont typeface="Times New Roman" panose="02020603050405020304"/>
              <a:buAutoNum type="arabicPeriod"/>
              <a:tabLst>
                <a:tab pos="526415" algn="l"/>
                <a:tab pos="527050" algn="l"/>
              </a:tabLst>
            </a:pPr>
            <a:r>
              <a:rPr sz="2800" b="1" spc="-20" dirty="0">
                <a:latin typeface="宋体" panose="02010600030101010101" pitchFamily="2" charset="-122"/>
                <a:cs typeface="宋体" panose="02010600030101010101" pitchFamily="2" charset="-122"/>
              </a:rPr>
              <a:t>运算放大器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88" y="7302"/>
            <a:ext cx="8330565" cy="6736715"/>
            <a:chOff x="18288" y="7302"/>
            <a:chExt cx="8330565" cy="6736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388" y="693420"/>
              <a:ext cx="8253983" cy="60121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288" y="655320"/>
              <a:ext cx="8330565" cy="6088380"/>
            </a:xfrm>
            <a:custGeom>
              <a:avLst/>
              <a:gdLst/>
              <a:ahLst/>
              <a:cxnLst/>
              <a:rect l="l" t="t" r="r" b="b"/>
              <a:pathLst>
                <a:path w="8330565" h="6088380">
                  <a:moveTo>
                    <a:pt x="8311133" y="6088380"/>
                  </a:moveTo>
                  <a:lnTo>
                    <a:pt x="19050" y="6088380"/>
                  </a:lnTo>
                  <a:lnTo>
                    <a:pt x="15748" y="6088087"/>
                  </a:lnTo>
                  <a:lnTo>
                    <a:pt x="0" y="6069330"/>
                  </a:lnTo>
                  <a:lnTo>
                    <a:pt x="0" y="19049"/>
                  </a:lnTo>
                  <a:lnTo>
                    <a:pt x="19050" y="0"/>
                  </a:lnTo>
                  <a:lnTo>
                    <a:pt x="8311133" y="0"/>
                  </a:lnTo>
                  <a:lnTo>
                    <a:pt x="8330183" y="19049"/>
                  </a:lnTo>
                  <a:lnTo>
                    <a:pt x="38100" y="19049"/>
                  </a:lnTo>
                  <a:lnTo>
                    <a:pt x="19050" y="38099"/>
                  </a:lnTo>
                  <a:lnTo>
                    <a:pt x="38100" y="38099"/>
                  </a:lnTo>
                  <a:lnTo>
                    <a:pt x="38100" y="6050280"/>
                  </a:lnTo>
                  <a:lnTo>
                    <a:pt x="19050" y="6050280"/>
                  </a:lnTo>
                  <a:lnTo>
                    <a:pt x="38100" y="6069330"/>
                  </a:lnTo>
                  <a:lnTo>
                    <a:pt x="8330183" y="6069330"/>
                  </a:lnTo>
                  <a:lnTo>
                    <a:pt x="8329891" y="6072632"/>
                  </a:lnTo>
                  <a:lnTo>
                    <a:pt x="8314435" y="6088087"/>
                  </a:lnTo>
                  <a:lnTo>
                    <a:pt x="8311133" y="6088380"/>
                  </a:lnTo>
                  <a:close/>
                </a:path>
                <a:path w="8330565" h="6088380">
                  <a:moveTo>
                    <a:pt x="38100" y="38099"/>
                  </a:moveTo>
                  <a:lnTo>
                    <a:pt x="19050" y="38099"/>
                  </a:lnTo>
                  <a:lnTo>
                    <a:pt x="38100" y="19049"/>
                  </a:lnTo>
                  <a:lnTo>
                    <a:pt x="38100" y="38099"/>
                  </a:lnTo>
                  <a:close/>
                </a:path>
                <a:path w="8330565" h="6088380">
                  <a:moveTo>
                    <a:pt x="8292083" y="38099"/>
                  </a:moveTo>
                  <a:lnTo>
                    <a:pt x="38100" y="38099"/>
                  </a:lnTo>
                  <a:lnTo>
                    <a:pt x="38100" y="19049"/>
                  </a:lnTo>
                  <a:lnTo>
                    <a:pt x="8292083" y="19049"/>
                  </a:lnTo>
                  <a:lnTo>
                    <a:pt x="8292083" y="38099"/>
                  </a:lnTo>
                  <a:close/>
                </a:path>
                <a:path w="8330565" h="6088380">
                  <a:moveTo>
                    <a:pt x="8292083" y="6069330"/>
                  </a:moveTo>
                  <a:lnTo>
                    <a:pt x="8292083" y="19049"/>
                  </a:lnTo>
                  <a:lnTo>
                    <a:pt x="8311133" y="38099"/>
                  </a:lnTo>
                  <a:lnTo>
                    <a:pt x="8330183" y="38099"/>
                  </a:lnTo>
                  <a:lnTo>
                    <a:pt x="8330183" y="6050280"/>
                  </a:lnTo>
                  <a:lnTo>
                    <a:pt x="8311133" y="6050280"/>
                  </a:lnTo>
                  <a:lnTo>
                    <a:pt x="8292083" y="6069330"/>
                  </a:lnTo>
                  <a:close/>
                </a:path>
                <a:path w="8330565" h="6088380">
                  <a:moveTo>
                    <a:pt x="8330183" y="38099"/>
                  </a:moveTo>
                  <a:lnTo>
                    <a:pt x="8311133" y="38099"/>
                  </a:lnTo>
                  <a:lnTo>
                    <a:pt x="8292083" y="19049"/>
                  </a:lnTo>
                  <a:lnTo>
                    <a:pt x="8330183" y="19049"/>
                  </a:lnTo>
                  <a:lnTo>
                    <a:pt x="8330183" y="38099"/>
                  </a:lnTo>
                  <a:close/>
                </a:path>
                <a:path w="8330565" h="6088380">
                  <a:moveTo>
                    <a:pt x="38100" y="6069330"/>
                  </a:moveTo>
                  <a:lnTo>
                    <a:pt x="19050" y="6050280"/>
                  </a:lnTo>
                  <a:lnTo>
                    <a:pt x="38100" y="6050280"/>
                  </a:lnTo>
                  <a:lnTo>
                    <a:pt x="38100" y="6069330"/>
                  </a:lnTo>
                  <a:close/>
                </a:path>
                <a:path w="8330565" h="6088380">
                  <a:moveTo>
                    <a:pt x="8292083" y="6069330"/>
                  </a:moveTo>
                  <a:lnTo>
                    <a:pt x="38100" y="6069330"/>
                  </a:lnTo>
                  <a:lnTo>
                    <a:pt x="38100" y="6050280"/>
                  </a:lnTo>
                  <a:lnTo>
                    <a:pt x="8292083" y="6050280"/>
                  </a:lnTo>
                  <a:lnTo>
                    <a:pt x="8292083" y="6069330"/>
                  </a:lnTo>
                  <a:close/>
                </a:path>
                <a:path w="8330565" h="6088380">
                  <a:moveTo>
                    <a:pt x="8330183" y="6069330"/>
                  </a:moveTo>
                  <a:lnTo>
                    <a:pt x="8292083" y="6069330"/>
                  </a:lnTo>
                  <a:lnTo>
                    <a:pt x="8311133" y="6050280"/>
                  </a:lnTo>
                  <a:lnTo>
                    <a:pt x="8330183" y="6050280"/>
                  </a:lnTo>
                  <a:lnTo>
                    <a:pt x="8330183" y="60693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4557" y="7302"/>
              <a:ext cx="2992755" cy="624205"/>
            </a:xfrm>
            <a:custGeom>
              <a:avLst/>
              <a:gdLst/>
              <a:ahLst/>
              <a:cxnLst/>
              <a:rect l="l" t="t" r="r" b="b"/>
              <a:pathLst>
                <a:path w="2992754" h="624205">
                  <a:moveTo>
                    <a:pt x="2992437" y="623887"/>
                  </a:moveTo>
                  <a:lnTo>
                    <a:pt x="0" y="623887"/>
                  </a:lnTo>
                  <a:lnTo>
                    <a:pt x="0" y="0"/>
                  </a:lnTo>
                  <a:lnTo>
                    <a:pt x="2992437" y="0"/>
                  </a:lnTo>
                  <a:lnTo>
                    <a:pt x="2992437" y="623887"/>
                  </a:lnTo>
                  <a:close/>
                </a:path>
              </a:pathLst>
            </a:custGeom>
            <a:solidFill>
              <a:srgbClr val="FFFF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485" y="127647"/>
              <a:ext cx="2530373" cy="39352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7090" y="905510"/>
            <a:ext cx="487679" cy="35813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9137967" y="1005522"/>
            <a:ext cx="607695" cy="271145"/>
          </a:xfrm>
          <a:custGeom>
            <a:avLst/>
            <a:gdLst/>
            <a:ahLst/>
            <a:cxnLst/>
            <a:rect l="l" t="t" r="r" b="b"/>
            <a:pathLst>
              <a:path w="607695" h="271144">
                <a:moveTo>
                  <a:pt x="457835" y="74929"/>
                </a:moveTo>
                <a:lnTo>
                  <a:pt x="457835" y="14287"/>
                </a:lnTo>
                <a:lnTo>
                  <a:pt x="458114" y="11506"/>
                </a:lnTo>
                <a:lnTo>
                  <a:pt x="472122" y="0"/>
                </a:lnTo>
                <a:lnTo>
                  <a:pt x="474903" y="279"/>
                </a:lnTo>
                <a:lnTo>
                  <a:pt x="477583" y="1092"/>
                </a:lnTo>
                <a:lnTo>
                  <a:pt x="480060" y="2412"/>
                </a:lnTo>
                <a:lnTo>
                  <a:pt x="482219" y="4190"/>
                </a:lnTo>
                <a:lnTo>
                  <a:pt x="492315" y="14287"/>
                </a:lnTo>
                <a:lnTo>
                  <a:pt x="486410" y="14287"/>
                </a:lnTo>
                <a:lnTo>
                  <a:pt x="462013" y="24383"/>
                </a:lnTo>
                <a:lnTo>
                  <a:pt x="486410" y="48783"/>
                </a:lnTo>
                <a:lnTo>
                  <a:pt x="486410" y="60642"/>
                </a:lnTo>
                <a:lnTo>
                  <a:pt x="472122" y="60642"/>
                </a:lnTo>
                <a:lnTo>
                  <a:pt x="457835" y="74929"/>
                </a:lnTo>
                <a:close/>
              </a:path>
              <a:path w="607695" h="271144">
                <a:moveTo>
                  <a:pt x="486410" y="48783"/>
                </a:moveTo>
                <a:lnTo>
                  <a:pt x="462013" y="24383"/>
                </a:lnTo>
                <a:lnTo>
                  <a:pt x="486410" y="14287"/>
                </a:lnTo>
                <a:lnTo>
                  <a:pt x="486410" y="48783"/>
                </a:lnTo>
                <a:close/>
              </a:path>
              <a:path w="607695" h="271144">
                <a:moveTo>
                  <a:pt x="573195" y="135578"/>
                </a:moveTo>
                <a:lnTo>
                  <a:pt x="486410" y="48783"/>
                </a:lnTo>
                <a:lnTo>
                  <a:pt x="486410" y="14287"/>
                </a:lnTo>
                <a:lnTo>
                  <a:pt x="492315" y="14287"/>
                </a:lnTo>
                <a:lnTo>
                  <a:pt x="603503" y="125475"/>
                </a:lnTo>
                <a:lnTo>
                  <a:pt x="583298" y="125475"/>
                </a:lnTo>
                <a:lnTo>
                  <a:pt x="573195" y="135578"/>
                </a:lnTo>
                <a:close/>
              </a:path>
              <a:path w="607695" h="271144">
                <a:moveTo>
                  <a:pt x="457835" y="210502"/>
                </a:moveTo>
                <a:lnTo>
                  <a:pt x="14287" y="210502"/>
                </a:lnTo>
                <a:lnTo>
                  <a:pt x="11493" y="210223"/>
                </a:lnTo>
                <a:lnTo>
                  <a:pt x="0" y="196214"/>
                </a:lnTo>
                <a:lnTo>
                  <a:pt x="0" y="74929"/>
                </a:lnTo>
                <a:lnTo>
                  <a:pt x="14287" y="60642"/>
                </a:lnTo>
                <a:lnTo>
                  <a:pt x="457835" y="60642"/>
                </a:lnTo>
                <a:lnTo>
                  <a:pt x="457835" y="74929"/>
                </a:lnTo>
                <a:lnTo>
                  <a:pt x="28575" y="74929"/>
                </a:lnTo>
                <a:lnTo>
                  <a:pt x="14287" y="89217"/>
                </a:lnTo>
                <a:lnTo>
                  <a:pt x="28575" y="89217"/>
                </a:lnTo>
                <a:lnTo>
                  <a:pt x="28575" y="181927"/>
                </a:lnTo>
                <a:lnTo>
                  <a:pt x="14287" y="181927"/>
                </a:lnTo>
                <a:lnTo>
                  <a:pt x="28575" y="196214"/>
                </a:lnTo>
                <a:lnTo>
                  <a:pt x="457835" y="196214"/>
                </a:lnTo>
                <a:lnTo>
                  <a:pt x="457835" y="210502"/>
                </a:lnTo>
                <a:close/>
              </a:path>
              <a:path w="607695" h="271144">
                <a:moveTo>
                  <a:pt x="472122" y="89217"/>
                </a:moveTo>
                <a:lnTo>
                  <a:pt x="28575" y="89217"/>
                </a:lnTo>
                <a:lnTo>
                  <a:pt x="28575" y="74929"/>
                </a:lnTo>
                <a:lnTo>
                  <a:pt x="457835" y="74929"/>
                </a:lnTo>
                <a:lnTo>
                  <a:pt x="472122" y="60642"/>
                </a:lnTo>
                <a:lnTo>
                  <a:pt x="486410" y="60642"/>
                </a:lnTo>
                <a:lnTo>
                  <a:pt x="486410" y="74929"/>
                </a:lnTo>
                <a:lnTo>
                  <a:pt x="474903" y="88938"/>
                </a:lnTo>
                <a:lnTo>
                  <a:pt x="472122" y="89217"/>
                </a:lnTo>
                <a:close/>
              </a:path>
              <a:path w="607695" h="271144">
                <a:moveTo>
                  <a:pt x="28575" y="89217"/>
                </a:moveTo>
                <a:lnTo>
                  <a:pt x="14287" y="89217"/>
                </a:lnTo>
                <a:lnTo>
                  <a:pt x="28575" y="74929"/>
                </a:lnTo>
                <a:lnTo>
                  <a:pt x="28575" y="89217"/>
                </a:lnTo>
                <a:close/>
              </a:path>
              <a:path w="607695" h="271144">
                <a:moveTo>
                  <a:pt x="583298" y="145681"/>
                </a:moveTo>
                <a:lnTo>
                  <a:pt x="573201" y="135572"/>
                </a:lnTo>
                <a:lnTo>
                  <a:pt x="583298" y="125475"/>
                </a:lnTo>
                <a:lnTo>
                  <a:pt x="583298" y="145681"/>
                </a:lnTo>
                <a:close/>
              </a:path>
              <a:path w="607695" h="271144">
                <a:moveTo>
                  <a:pt x="603503" y="145681"/>
                </a:moveTo>
                <a:lnTo>
                  <a:pt x="583298" y="145681"/>
                </a:lnTo>
                <a:lnTo>
                  <a:pt x="583298" y="125475"/>
                </a:lnTo>
                <a:lnTo>
                  <a:pt x="603503" y="125475"/>
                </a:lnTo>
                <a:lnTo>
                  <a:pt x="605281" y="127634"/>
                </a:lnTo>
                <a:lnTo>
                  <a:pt x="606602" y="130098"/>
                </a:lnTo>
                <a:lnTo>
                  <a:pt x="607415" y="132791"/>
                </a:lnTo>
                <a:lnTo>
                  <a:pt x="607694" y="135578"/>
                </a:lnTo>
                <a:lnTo>
                  <a:pt x="607415" y="138353"/>
                </a:lnTo>
                <a:lnTo>
                  <a:pt x="606602" y="141046"/>
                </a:lnTo>
                <a:lnTo>
                  <a:pt x="605281" y="143509"/>
                </a:lnTo>
                <a:lnTo>
                  <a:pt x="603503" y="145681"/>
                </a:lnTo>
                <a:close/>
              </a:path>
              <a:path w="607695" h="271144">
                <a:moveTo>
                  <a:pt x="492316" y="256857"/>
                </a:moveTo>
                <a:lnTo>
                  <a:pt x="486410" y="256857"/>
                </a:lnTo>
                <a:lnTo>
                  <a:pt x="486410" y="222364"/>
                </a:lnTo>
                <a:lnTo>
                  <a:pt x="573195" y="135578"/>
                </a:lnTo>
                <a:lnTo>
                  <a:pt x="583298" y="145681"/>
                </a:lnTo>
                <a:lnTo>
                  <a:pt x="603503" y="145681"/>
                </a:lnTo>
                <a:lnTo>
                  <a:pt x="492316" y="256857"/>
                </a:lnTo>
                <a:close/>
              </a:path>
              <a:path w="607695" h="271144">
                <a:moveTo>
                  <a:pt x="28575" y="196214"/>
                </a:moveTo>
                <a:lnTo>
                  <a:pt x="14287" y="181927"/>
                </a:lnTo>
                <a:lnTo>
                  <a:pt x="28575" y="181927"/>
                </a:lnTo>
                <a:lnTo>
                  <a:pt x="28575" y="196214"/>
                </a:lnTo>
                <a:close/>
              </a:path>
              <a:path w="607695" h="271144">
                <a:moveTo>
                  <a:pt x="486410" y="210502"/>
                </a:moveTo>
                <a:lnTo>
                  <a:pt x="472122" y="210502"/>
                </a:lnTo>
                <a:lnTo>
                  <a:pt x="457835" y="196214"/>
                </a:lnTo>
                <a:lnTo>
                  <a:pt x="28575" y="196214"/>
                </a:lnTo>
                <a:lnTo>
                  <a:pt x="28575" y="181927"/>
                </a:lnTo>
                <a:lnTo>
                  <a:pt x="472122" y="181927"/>
                </a:lnTo>
                <a:lnTo>
                  <a:pt x="486410" y="196214"/>
                </a:lnTo>
                <a:lnTo>
                  <a:pt x="486410" y="210502"/>
                </a:lnTo>
                <a:close/>
              </a:path>
              <a:path w="607695" h="271144">
                <a:moveTo>
                  <a:pt x="472122" y="271144"/>
                </a:moveTo>
                <a:lnTo>
                  <a:pt x="457835" y="256857"/>
                </a:lnTo>
                <a:lnTo>
                  <a:pt x="457835" y="196214"/>
                </a:lnTo>
                <a:lnTo>
                  <a:pt x="472122" y="210502"/>
                </a:lnTo>
                <a:lnTo>
                  <a:pt x="486410" y="210502"/>
                </a:lnTo>
                <a:lnTo>
                  <a:pt x="486410" y="222364"/>
                </a:lnTo>
                <a:lnTo>
                  <a:pt x="462013" y="246760"/>
                </a:lnTo>
                <a:lnTo>
                  <a:pt x="486410" y="256857"/>
                </a:lnTo>
                <a:lnTo>
                  <a:pt x="492316" y="256857"/>
                </a:lnTo>
                <a:lnTo>
                  <a:pt x="482219" y="266953"/>
                </a:lnTo>
                <a:lnTo>
                  <a:pt x="480060" y="268731"/>
                </a:lnTo>
                <a:lnTo>
                  <a:pt x="477583" y="270052"/>
                </a:lnTo>
                <a:lnTo>
                  <a:pt x="474903" y="270865"/>
                </a:lnTo>
                <a:lnTo>
                  <a:pt x="472122" y="271144"/>
                </a:lnTo>
                <a:close/>
              </a:path>
              <a:path w="607695" h="271144">
                <a:moveTo>
                  <a:pt x="486410" y="256857"/>
                </a:moveTo>
                <a:lnTo>
                  <a:pt x="462013" y="246760"/>
                </a:lnTo>
                <a:lnTo>
                  <a:pt x="486410" y="222364"/>
                </a:lnTo>
                <a:lnTo>
                  <a:pt x="486410" y="25685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810115" y="926465"/>
            <a:ext cx="2166620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电源</a:t>
            </a:r>
            <a:r>
              <a:rPr sz="2400" b="1" spc="-6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2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模拟电路实验</a:t>
            </a:r>
            <a:r>
              <a:rPr sz="2400" b="1" spc="-5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5273" y="1562735"/>
            <a:ext cx="505358" cy="401319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137967" y="1627822"/>
            <a:ext cx="607695" cy="271145"/>
          </a:xfrm>
          <a:custGeom>
            <a:avLst/>
            <a:gdLst/>
            <a:ahLst/>
            <a:cxnLst/>
            <a:rect l="l" t="t" r="r" b="b"/>
            <a:pathLst>
              <a:path w="607695" h="271144">
                <a:moveTo>
                  <a:pt x="457835" y="74929"/>
                </a:moveTo>
                <a:lnTo>
                  <a:pt x="457835" y="14287"/>
                </a:lnTo>
                <a:lnTo>
                  <a:pt x="458114" y="11506"/>
                </a:lnTo>
                <a:lnTo>
                  <a:pt x="472122" y="0"/>
                </a:lnTo>
                <a:lnTo>
                  <a:pt x="474903" y="279"/>
                </a:lnTo>
                <a:lnTo>
                  <a:pt x="477583" y="1092"/>
                </a:lnTo>
                <a:lnTo>
                  <a:pt x="480060" y="2412"/>
                </a:lnTo>
                <a:lnTo>
                  <a:pt x="482219" y="4190"/>
                </a:lnTo>
                <a:lnTo>
                  <a:pt x="492315" y="14287"/>
                </a:lnTo>
                <a:lnTo>
                  <a:pt x="486410" y="14287"/>
                </a:lnTo>
                <a:lnTo>
                  <a:pt x="462013" y="24396"/>
                </a:lnTo>
                <a:lnTo>
                  <a:pt x="486410" y="48790"/>
                </a:lnTo>
                <a:lnTo>
                  <a:pt x="486410" y="60642"/>
                </a:lnTo>
                <a:lnTo>
                  <a:pt x="472122" y="60642"/>
                </a:lnTo>
                <a:lnTo>
                  <a:pt x="457835" y="74929"/>
                </a:lnTo>
                <a:close/>
              </a:path>
              <a:path w="607695" h="271144">
                <a:moveTo>
                  <a:pt x="486410" y="48790"/>
                </a:moveTo>
                <a:lnTo>
                  <a:pt x="462013" y="24396"/>
                </a:lnTo>
                <a:lnTo>
                  <a:pt x="486410" y="14287"/>
                </a:lnTo>
                <a:lnTo>
                  <a:pt x="486410" y="48790"/>
                </a:lnTo>
                <a:close/>
              </a:path>
              <a:path w="607695" h="271144">
                <a:moveTo>
                  <a:pt x="573201" y="135573"/>
                </a:moveTo>
                <a:lnTo>
                  <a:pt x="486410" y="48790"/>
                </a:lnTo>
                <a:lnTo>
                  <a:pt x="486410" y="14287"/>
                </a:lnTo>
                <a:lnTo>
                  <a:pt x="492315" y="14287"/>
                </a:lnTo>
                <a:lnTo>
                  <a:pt x="603503" y="125475"/>
                </a:lnTo>
                <a:lnTo>
                  <a:pt x="583298" y="125475"/>
                </a:lnTo>
                <a:lnTo>
                  <a:pt x="573201" y="135573"/>
                </a:lnTo>
                <a:close/>
              </a:path>
              <a:path w="607695" h="271144">
                <a:moveTo>
                  <a:pt x="457835" y="210502"/>
                </a:moveTo>
                <a:lnTo>
                  <a:pt x="14287" y="210502"/>
                </a:lnTo>
                <a:lnTo>
                  <a:pt x="11493" y="210223"/>
                </a:lnTo>
                <a:lnTo>
                  <a:pt x="0" y="196214"/>
                </a:lnTo>
                <a:lnTo>
                  <a:pt x="0" y="74929"/>
                </a:lnTo>
                <a:lnTo>
                  <a:pt x="14287" y="60642"/>
                </a:lnTo>
                <a:lnTo>
                  <a:pt x="457835" y="60642"/>
                </a:lnTo>
                <a:lnTo>
                  <a:pt x="457835" y="74929"/>
                </a:lnTo>
                <a:lnTo>
                  <a:pt x="28575" y="74929"/>
                </a:lnTo>
                <a:lnTo>
                  <a:pt x="14287" y="89217"/>
                </a:lnTo>
                <a:lnTo>
                  <a:pt x="28575" y="89217"/>
                </a:lnTo>
                <a:lnTo>
                  <a:pt x="28575" y="181927"/>
                </a:lnTo>
                <a:lnTo>
                  <a:pt x="14287" y="181927"/>
                </a:lnTo>
                <a:lnTo>
                  <a:pt x="28575" y="196214"/>
                </a:lnTo>
                <a:lnTo>
                  <a:pt x="457835" y="196214"/>
                </a:lnTo>
                <a:lnTo>
                  <a:pt x="457835" y="210502"/>
                </a:lnTo>
                <a:close/>
              </a:path>
              <a:path w="607695" h="271144">
                <a:moveTo>
                  <a:pt x="472122" y="89217"/>
                </a:moveTo>
                <a:lnTo>
                  <a:pt x="28575" y="89217"/>
                </a:lnTo>
                <a:lnTo>
                  <a:pt x="28575" y="74929"/>
                </a:lnTo>
                <a:lnTo>
                  <a:pt x="457835" y="74929"/>
                </a:lnTo>
                <a:lnTo>
                  <a:pt x="472122" y="60642"/>
                </a:lnTo>
                <a:lnTo>
                  <a:pt x="486410" y="60642"/>
                </a:lnTo>
                <a:lnTo>
                  <a:pt x="486410" y="74929"/>
                </a:lnTo>
                <a:lnTo>
                  <a:pt x="474903" y="88938"/>
                </a:lnTo>
                <a:lnTo>
                  <a:pt x="472122" y="89217"/>
                </a:lnTo>
                <a:close/>
              </a:path>
              <a:path w="607695" h="271144">
                <a:moveTo>
                  <a:pt x="28575" y="89217"/>
                </a:moveTo>
                <a:lnTo>
                  <a:pt x="14287" y="89217"/>
                </a:lnTo>
                <a:lnTo>
                  <a:pt x="28575" y="74929"/>
                </a:lnTo>
                <a:lnTo>
                  <a:pt x="28575" y="89217"/>
                </a:lnTo>
                <a:close/>
              </a:path>
              <a:path w="607695" h="271144">
                <a:moveTo>
                  <a:pt x="583298" y="145669"/>
                </a:moveTo>
                <a:lnTo>
                  <a:pt x="573201" y="135572"/>
                </a:lnTo>
                <a:lnTo>
                  <a:pt x="583298" y="125475"/>
                </a:lnTo>
                <a:lnTo>
                  <a:pt x="583298" y="145669"/>
                </a:lnTo>
                <a:close/>
              </a:path>
              <a:path w="607695" h="271144">
                <a:moveTo>
                  <a:pt x="603503" y="145669"/>
                </a:moveTo>
                <a:lnTo>
                  <a:pt x="583298" y="145669"/>
                </a:lnTo>
                <a:lnTo>
                  <a:pt x="583298" y="125475"/>
                </a:lnTo>
                <a:lnTo>
                  <a:pt x="603503" y="125475"/>
                </a:lnTo>
                <a:lnTo>
                  <a:pt x="605281" y="127634"/>
                </a:lnTo>
                <a:lnTo>
                  <a:pt x="606602" y="130098"/>
                </a:lnTo>
                <a:lnTo>
                  <a:pt x="607415" y="132791"/>
                </a:lnTo>
                <a:lnTo>
                  <a:pt x="607694" y="135573"/>
                </a:lnTo>
                <a:lnTo>
                  <a:pt x="607415" y="138353"/>
                </a:lnTo>
                <a:lnTo>
                  <a:pt x="606602" y="141046"/>
                </a:lnTo>
                <a:lnTo>
                  <a:pt x="605281" y="143509"/>
                </a:lnTo>
                <a:lnTo>
                  <a:pt x="603503" y="145669"/>
                </a:lnTo>
                <a:close/>
              </a:path>
              <a:path w="607695" h="271144">
                <a:moveTo>
                  <a:pt x="492315" y="256857"/>
                </a:moveTo>
                <a:lnTo>
                  <a:pt x="486410" y="256857"/>
                </a:lnTo>
                <a:lnTo>
                  <a:pt x="486410" y="222364"/>
                </a:lnTo>
                <a:lnTo>
                  <a:pt x="573201" y="135573"/>
                </a:lnTo>
                <a:lnTo>
                  <a:pt x="583298" y="145669"/>
                </a:lnTo>
                <a:lnTo>
                  <a:pt x="603503" y="145669"/>
                </a:lnTo>
                <a:lnTo>
                  <a:pt x="492315" y="256857"/>
                </a:lnTo>
                <a:close/>
              </a:path>
              <a:path w="607695" h="271144">
                <a:moveTo>
                  <a:pt x="28575" y="196214"/>
                </a:moveTo>
                <a:lnTo>
                  <a:pt x="14287" y="181927"/>
                </a:lnTo>
                <a:lnTo>
                  <a:pt x="28575" y="181927"/>
                </a:lnTo>
                <a:lnTo>
                  <a:pt x="28575" y="196214"/>
                </a:lnTo>
                <a:close/>
              </a:path>
              <a:path w="607695" h="271144">
                <a:moveTo>
                  <a:pt x="486410" y="210502"/>
                </a:moveTo>
                <a:lnTo>
                  <a:pt x="472122" y="210502"/>
                </a:lnTo>
                <a:lnTo>
                  <a:pt x="457835" y="196214"/>
                </a:lnTo>
                <a:lnTo>
                  <a:pt x="28575" y="196214"/>
                </a:lnTo>
                <a:lnTo>
                  <a:pt x="28575" y="181927"/>
                </a:lnTo>
                <a:lnTo>
                  <a:pt x="472122" y="181927"/>
                </a:lnTo>
                <a:lnTo>
                  <a:pt x="486410" y="196214"/>
                </a:lnTo>
                <a:lnTo>
                  <a:pt x="486410" y="210502"/>
                </a:lnTo>
                <a:close/>
              </a:path>
              <a:path w="607695" h="271144">
                <a:moveTo>
                  <a:pt x="472122" y="271144"/>
                </a:moveTo>
                <a:lnTo>
                  <a:pt x="457835" y="256857"/>
                </a:lnTo>
                <a:lnTo>
                  <a:pt x="457835" y="196214"/>
                </a:lnTo>
                <a:lnTo>
                  <a:pt x="472122" y="210502"/>
                </a:lnTo>
                <a:lnTo>
                  <a:pt x="486410" y="210502"/>
                </a:lnTo>
                <a:lnTo>
                  <a:pt x="486410" y="222364"/>
                </a:lnTo>
                <a:lnTo>
                  <a:pt x="462013" y="246760"/>
                </a:lnTo>
                <a:lnTo>
                  <a:pt x="486410" y="256857"/>
                </a:lnTo>
                <a:lnTo>
                  <a:pt x="492315" y="256857"/>
                </a:lnTo>
                <a:lnTo>
                  <a:pt x="482219" y="266953"/>
                </a:lnTo>
                <a:lnTo>
                  <a:pt x="480060" y="268731"/>
                </a:lnTo>
                <a:lnTo>
                  <a:pt x="477583" y="270052"/>
                </a:lnTo>
                <a:lnTo>
                  <a:pt x="474903" y="270865"/>
                </a:lnTo>
                <a:lnTo>
                  <a:pt x="472122" y="271144"/>
                </a:lnTo>
                <a:close/>
              </a:path>
              <a:path w="607695" h="271144">
                <a:moveTo>
                  <a:pt x="486410" y="256857"/>
                </a:moveTo>
                <a:lnTo>
                  <a:pt x="462013" y="246760"/>
                </a:lnTo>
                <a:lnTo>
                  <a:pt x="486410" y="222364"/>
                </a:lnTo>
                <a:lnTo>
                  <a:pt x="486410" y="25685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3860" y="715644"/>
            <a:ext cx="7604759" cy="5716270"/>
          </a:xfrm>
          <a:custGeom>
            <a:avLst/>
            <a:gdLst/>
            <a:ahLst/>
            <a:cxnLst/>
            <a:rect l="l" t="t" r="r" b="b"/>
            <a:pathLst>
              <a:path w="7604759" h="5716270">
                <a:moveTo>
                  <a:pt x="1490980" y="2553970"/>
                </a:moveTo>
                <a:lnTo>
                  <a:pt x="1490649" y="2541270"/>
                </a:lnTo>
                <a:lnTo>
                  <a:pt x="1490205" y="2528570"/>
                </a:lnTo>
                <a:lnTo>
                  <a:pt x="1489659" y="2528570"/>
                </a:lnTo>
                <a:lnTo>
                  <a:pt x="1488909" y="2515870"/>
                </a:lnTo>
                <a:lnTo>
                  <a:pt x="1488008" y="2515870"/>
                </a:lnTo>
                <a:lnTo>
                  <a:pt x="1486941" y="2503170"/>
                </a:lnTo>
                <a:lnTo>
                  <a:pt x="1485722" y="2503170"/>
                </a:lnTo>
                <a:lnTo>
                  <a:pt x="1484337" y="2490470"/>
                </a:lnTo>
                <a:lnTo>
                  <a:pt x="1482813" y="2490470"/>
                </a:lnTo>
                <a:lnTo>
                  <a:pt x="1481137" y="2477770"/>
                </a:lnTo>
                <a:lnTo>
                  <a:pt x="1479308" y="2477770"/>
                </a:lnTo>
                <a:lnTo>
                  <a:pt x="1475282" y="2465070"/>
                </a:lnTo>
                <a:lnTo>
                  <a:pt x="1474952" y="2465070"/>
                </a:lnTo>
                <a:lnTo>
                  <a:pt x="1470621" y="2452370"/>
                </a:lnTo>
                <a:lnTo>
                  <a:pt x="1470253" y="2452370"/>
                </a:lnTo>
                <a:lnTo>
                  <a:pt x="1465414" y="2439670"/>
                </a:lnTo>
                <a:lnTo>
                  <a:pt x="1465008" y="2439670"/>
                </a:lnTo>
                <a:lnTo>
                  <a:pt x="1459661" y="2426970"/>
                </a:lnTo>
                <a:lnTo>
                  <a:pt x="1459217" y="2426970"/>
                </a:lnTo>
                <a:lnTo>
                  <a:pt x="1453388" y="2414270"/>
                </a:lnTo>
                <a:lnTo>
                  <a:pt x="1452880" y="2414270"/>
                </a:lnTo>
                <a:lnTo>
                  <a:pt x="1452880" y="2553970"/>
                </a:lnTo>
                <a:lnTo>
                  <a:pt x="1452803" y="3532492"/>
                </a:lnTo>
                <a:lnTo>
                  <a:pt x="1452575" y="3544570"/>
                </a:lnTo>
                <a:lnTo>
                  <a:pt x="1452245" y="3544570"/>
                </a:lnTo>
                <a:lnTo>
                  <a:pt x="1451698" y="3557270"/>
                </a:lnTo>
                <a:lnTo>
                  <a:pt x="1451114" y="3557270"/>
                </a:lnTo>
                <a:lnTo>
                  <a:pt x="1450276" y="3569970"/>
                </a:lnTo>
                <a:lnTo>
                  <a:pt x="1449438" y="3569970"/>
                </a:lnTo>
                <a:lnTo>
                  <a:pt x="1448295" y="3582670"/>
                </a:lnTo>
                <a:lnTo>
                  <a:pt x="1445920" y="3582670"/>
                </a:lnTo>
                <a:lnTo>
                  <a:pt x="1444358" y="3595370"/>
                </a:lnTo>
                <a:lnTo>
                  <a:pt x="1442999" y="3595370"/>
                </a:lnTo>
                <a:lnTo>
                  <a:pt x="1439189" y="3608070"/>
                </a:lnTo>
                <a:lnTo>
                  <a:pt x="1439519" y="3608070"/>
                </a:lnTo>
                <a:lnTo>
                  <a:pt x="1435176" y="3620770"/>
                </a:lnTo>
                <a:lnTo>
                  <a:pt x="1435544" y="3620770"/>
                </a:lnTo>
                <a:lnTo>
                  <a:pt x="1430693" y="3633470"/>
                </a:lnTo>
                <a:lnTo>
                  <a:pt x="1426184" y="3633470"/>
                </a:lnTo>
                <a:lnTo>
                  <a:pt x="1420355" y="3646170"/>
                </a:lnTo>
                <a:lnTo>
                  <a:pt x="1420837" y="3646170"/>
                </a:lnTo>
                <a:lnTo>
                  <a:pt x="1414538" y="3658870"/>
                </a:lnTo>
                <a:lnTo>
                  <a:pt x="1415046" y="3658870"/>
                </a:lnTo>
                <a:lnTo>
                  <a:pt x="1408303" y="3671570"/>
                </a:lnTo>
                <a:lnTo>
                  <a:pt x="1402232" y="3671570"/>
                </a:lnTo>
                <a:lnTo>
                  <a:pt x="1394625" y="3684270"/>
                </a:lnTo>
                <a:lnTo>
                  <a:pt x="1387856" y="3684270"/>
                </a:lnTo>
                <a:lnTo>
                  <a:pt x="1379448" y="3696970"/>
                </a:lnTo>
                <a:lnTo>
                  <a:pt x="1380121" y="3696970"/>
                </a:lnTo>
                <a:lnTo>
                  <a:pt x="1371333" y="3709670"/>
                </a:lnTo>
                <a:lnTo>
                  <a:pt x="1363624" y="3709670"/>
                </a:lnTo>
                <a:lnTo>
                  <a:pt x="1354124" y="3722370"/>
                </a:lnTo>
                <a:lnTo>
                  <a:pt x="1336522" y="3722370"/>
                </a:lnTo>
                <a:lnTo>
                  <a:pt x="1326083" y="3735070"/>
                </a:lnTo>
                <a:lnTo>
                  <a:pt x="1317040" y="3735070"/>
                </a:lnTo>
                <a:lnTo>
                  <a:pt x="1306055" y="3747770"/>
                </a:lnTo>
                <a:lnTo>
                  <a:pt x="1258443" y="3747770"/>
                </a:lnTo>
                <a:lnTo>
                  <a:pt x="1252372" y="3760470"/>
                </a:lnTo>
                <a:lnTo>
                  <a:pt x="238607" y="3760470"/>
                </a:lnTo>
                <a:lnTo>
                  <a:pt x="232524" y="3747770"/>
                </a:lnTo>
                <a:lnTo>
                  <a:pt x="184924" y="3747770"/>
                </a:lnTo>
                <a:lnTo>
                  <a:pt x="173926" y="3735070"/>
                </a:lnTo>
                <a:lnTo>
                  <a:pt x="164896" y="3735070"/>
                </a:lnTo>
                <a:lnTo>
                  <a:pt x="154457" y="3722370"/>
                </a:lnTo>
                <a:lnTo>
                  <a:pt x="136855" y="3722370"/>
                </a:lnTo>
                <a:lnTo>
                  <a:pt x="127355" y="3709670"/>
                </a:lnTo>
                <a:lnTo>
                  <a:pt x="119646" y="3709670"/>
                </a:lnTo>
                <a:lnTo>
                  <a:pt x="110858" y="3696970"/>
                </a:lnTo>
                <a:lnTo>
                  <a:pt x="111531" y="3696970"/>
                </a:lnTo>
                <a:lnTo>
                  <a:pt x="103124" y="3684270"/>
                </a:lnTo>
                <a:lnTo>
                  <a:pt x="96354" y="3684270"/>
                </a:lnTo>
                <a:lnTo>
                  <a:pt x="88747" y="3671570"/>
                </a:lnTo>
                <a:lnTo>
                  <a:pt x="82677" y="3671570"/>
                </a:lnTo>
                <a:lnTo>
                  <a:pt x="75933" y="3658870"/>
                </a:lnTo>
                <a:lnTo>
                  <a:pt x="76441" y="3658870"/>
                </a:lnTo>
                <a:lnTo>
                  <a:pt x="70142" y="3646170"/>
                </a:lnTo>
                <a:lnTo>
                  <a:pt x="70624" y="3646170"/>
                </a:lnTo>
                <a:lnTo>
                  <a:pt x="64795" y="3633470"/>
                </a:lnTo>
                <a:lnTo>
                  <a:pt x="60286" y="3633470"/>
                </a:lnTo>
                <a:lnTo>
                  <a:pt x="55435" y="3620770"/>
                </a:lnTo>
                <a:lnTo>
                  <a:pt x="55803" y="3620770"/>
                </a:lnTo>
                <a:lnTo>
                  <a:pt x="51460" y="3608070"/>
                </a:lnTo>
                <a:lnTo>
                  <a:pt x="51790" y="3608070"/>
                </a:lnTo>
                <a:lnTo>
                  <a:pt x="47980" y="3595370"/>
                </a:lnTo>
                <a:lnTo>
                  <a:pt x="46621" y="3595370"/>
                </a:lnTo>
                <a:lnTo>
                  <a:pt x="45059" y="3582670"/>
                </a:lnTo>
                <a:lnTo>
                  <a:pt x="42684" y="3582670"/>
                </a:lnTo>
                <a:lnTo>
                  <a:pt x="41541" y="3569970"/>
                </a:lnTo>
                <a:lnTo>
                  <a:pt x="40703" y="3569970"/>
                </a:lnTo>
                <a:lnTo>
                  <a:pt x="39865" y="3557270"/>
                </a:lnTo>
                <a:lnTo>
                  <a:pt x="39281" y="3557270"/>
                </a:lnTo>
                <a:lnTo>
                  <a:pt x="38735" y="3544570"/>
                </a:lnTo>
                <a:lnTo>
                  <a:pt x="38404" y="3544570"/>
                </a:lnTo>
                <a:lnTo>
                  <a:pt x="38163" y="3532492"/>
                </a:lnTo>
                <a:lnTo>
                  <a:pt x="38163" y="3531870"/>
                </a:lnTo>
                <a:lnTo>
                  <a:pt x="38100" y="2553970"/>
                </a:lnTo>
                <a:lnTo>
                  <a:pt x="38404" y="2541270"/>
                </a:lnTo>
                <a:lnTo>
                  <a:pt x="38735" y="2541270"/>
                </a:lnTo>
                <a:lnTo>
                  <a:pt x="39281" y="2528570"/>
                </a:lnTo>
                <a:lnTo>
                  <a:pt x="39865" y="2528570"/>
                </a:lnTo>
                <a:lnTo>
                  <a:pt x="40703" y="2515870"/>
                </a:lnTo>
                <a:lnTo>
                  <a:pt x="42583" y="2515870"/>
                </a:lnTo>
                <a:lnTo>
                  <a:pt x="43865" y="2503170"/>
                </a:lnTo>
                <a:lnTo>
                  <a:pt x="45059" y="2503170"/>
                </a:lnTo>
                <a:lnTo>
                  <a:pt x="46621" y="2490470"/>
                </a:lnTo>
                <a:lnTo>
                  <a:pt x="47980" y="2490470"/>
                </a:lnTo>
                <a:lnTo>
                  <a:pt x="51790" y="2477770"/>
                </a:lnTo>
                <a:lnTo>
                  <a:pt x="51460" y="2477770"/>
                </a:lnTo>
                <a:lnTo>
                  <a:pt x="55803" y="2465070"/>
                </a:lnTo>
                <a:lnTo>
                  <a:pt x="55435" y="2465070"/>
                </a:lnTo>
                <a:lnTo>
                  <a:pt x="60286" y="2452370"/>
                </a:lnTo>
                <a:lnTo>
                  <a:pt x="64795" y="2452370"/>
                </a:lnTo>
                <a:lnTo>
                  <a:pt x="70624" y="2439670"/>
                </a:lnTo>
                <a:lnTo>
                  <a:pt x="70142" y="2439670"/>
                </a:lnTo>
                <a:lnTo>
                  <a:pt x="76441" y="2426970"/>
                </a:lnTo>
                <a:lnTo>
                  <a:pt x="82130" y="2426970"/>
                </a:lnTo>
                <a:lnTo>
                  <a:pt x="89319" y="2414270"/>
                </a:lnTo>
                <a:lnTo>
                  <a:pt x="88747" y="2414270"/>
                </a:lnTo>
                <a:lnTo>
                  <a:pt x="96354" y="2401570"/>
                </a:lnTo>
                <a:lnTo>
                  <a:pt x="103124" y="2401570"/>
                </a:lnTo>
                <a:lnTo>
                  <a:pt x="111531" y="2388870"/>
                </a:lnTo>
                <a:lnTo>
                  <a:pt x="110858" y="2388870"/>
                </a:lnTo>
                <a:lnTo>
                  <a:pt x="119646" y="2376170"/>
                </a:lnTo>
                <a:lnTo>
                  <a:pt x="118935" y="2388870"/>
                </a:lnTo>
                <a:lnTo>
                  <a:pt x="128092" y="2376170"/>
                </a:lnTo>
                <a:lnTo>
                  <a:pt x="127355" y="2376170"/>
                </a:lnTo>
                <a:lnTo>
                  <a:pt x="136855" y="2363470"/>
                </a:lnTo>
                <a:lnTo>
                  <a:pt x="136093" y="2376170"/>
                </a:lnTo>
                <a:lnTo>
                  <a:pt x="145923" y="2363470"/>
                </a:lnTo>
                <a:lnTo>
                  <a:pt x="154457" y="2363470"/>
                </a:lnTo>
                <a:lnTo>
                  <a:pt x="164896" y="2350770"/>
                </a:lnTo>
                <a:lnTo>
                  <a:pt x="184048" y="2350770"/>
                </a:lnTo>
                <a:lnTo>
                  <a:pt x="195300" y="2338070"/>
                </a:lnTo>
                <a:lnTo>
                  <a:pt x="1295679" y="2338070"/>
                </a:lnTo>
                <a:lnTo>
                  <a:pt x="1306931" y="2350770"/>
                </a:lnTo>
                <a:lnTo>
                  <a:pt x="1326083" y="2350770"/>
                </a:lnTo>
                <a:lnTo>
                  <a:pt x="1336522" y="2363470"/>
                </a:lnTo>
                <a:lnTo>
                  <a:pt x="1345057" y="2363470"/>
                </a:lnTo>
                <a:lnTo>
                  <a:pt x="1354886" y="2376170"/>
                </a:lnTo>
                <a:lnTo>
                  <a:pt x="1354124" y="2363470"/>
                </a:lnTo>
                <a:lnTo>
                  <a:pt x="1363624" y="2376170"/>
                </a:lnTo>
                <a:lnTo>
                  <a:pt x="1362887" y="2376170"/>
                </a:lnTo>
                <a:lnTo>
                  <a:pt x="1372044" y="2388870"/>
                </a:lnTo>
                <a:lnTo>
                  <a:pt x="1371333" y="2376170"/>
                </a:lnTo>
                <a:lnTo>
                  <a:pt x="1380121" y="2388870"/>
                </a:lnTo>
                <a:lnTo>
                  <a:pt x="1379448" y="2388870"/>
                </a:lnTo>
                <a:lnTo>
                  <a:pt x="1387856" y="2401570"/>
                </a:lnTo>
                <a:lnTo>
                  <a:pt x="1394625" y="2401570"/>
                </a:lnTo>
                <a:lnTo>
                  <a:pt x="1402232" y="2414270"/>
                </a:lnTo>
                <a:lnTo>
                  <a:pt x="1401660" y="2414270"/>
                </a:lnTo>
                <a:lnTo>
                  <a:pt x="1408849" y="2426970"/>
                </a:lnTo>
                <a:lnTo>
                  <a:pt x="1414538" y="2426970"/>
                </a:lnTo>
                <a:lnTo>
                  <a:pt x="1420837" y="2439670"/>
                </a:lnTo>
                <a:lnTo>
                  <a:pt x="1420355" y="2439670"/>
                </a:lnTo>
                <a:lnTo>
                  <a:pt x="1426184" y="2452370"/>
                </a:lnTo>
                <a:lnTo>
                  <a:pt x="1430693" y="2452370"/>
                </a:lnTo>
                <a:lnTo>
                  <a:pt x="1435544" y="2465070"/>
                </a:lnTo>
                <a:lnTo>
                  <a:pt x="1435176" y="2465070"/>
                </a:lnTo>
                <a:lnTo>
                  <a:pt x="1439519" y="2477770"/>
                </a:lnTo>
                <a:lnTo>
                  <a:pt x="1439189" y="2477770"/>
                </a:lnTo>
                <a:lnTo>
                  <a:pt x="1442999" y="2490470"/>
                </a:lnTo>
                <a:lnTo>
                  <a:pt x="1444358" y="2490470"/>
                </a:lnTo>
                <a:lnTo>
                  <a:pt x="1445920" y="2503170"/>
                </a:lnTo>
                <a:lnTo>
                  <a:pt x="1447114" y="2503170"/>
                </a:lnTo>
                <a:lnTo>
                  <a:pt x="1448396" y="2515870"/>
                </a:lnTo>
                <a:lnTo>
                  <a:pt x="1450276" y="2515870"/>
                </a:lnTo>
                <a:lnTo>
                  <a:pt x="1451114" y="2528570"/>
                </a:lnTo>
                <a:lnTo>
                  <a:pt x="1451698" y="2528570"/>
                </a:lnTo>
                <a:lnTo>
                  <a:pt x="1452245" y="2541270"/>
                </a:lnTo>
                <a:lnTo>
                  <a:pt x="1452575" y="2541270"/>
                </a:lnTo>
                <a:lnTo>
                  <a:pt x="1452816" y="2553970"/>
                </a:lnTo>
                <a:lnTo>
                  <a:pt x="1452880" y="2414270"/>
                </a:lnTo>
                <a:lnTo>
                  <a:pt x="1446098" y="2414270"/>
                </a:lnTo>
                <a:lnTo>
                  <a:pt x="1439341" y="2401570"/>
                </a:lnTo>
                <a:lnTo>
                  <a:pt x="1438795" y="2401570"/>
                </a:lnTo>
                <a:lnTo>
                  <a:pt x="1431607" y="2388870"/>
                </a:lnTo>
                <a:lnTo>
                  <a:pt x="1431036" y="2388870"/>
                </a:lnTo>
                <a:lnTo>
                  <a:pt x="1423416" y="2376170"/>
                </a:lnTo>
                <a:lnTo>
                  <a:pt x="1414792" y="2376170"/>
                </a:lnTo>
                <a:lnTo>
                  <a:pt x="1414145" y="2363470"/>
                </a:lnTo>
                <a:lnTo>
                  <a:pt x="1405064" y="2363470"/>
                </a:lnTo>
                <a:lnTo>
                  <a:pt x="1396276" y="2350770"/>
                </a:lnTo>
                <a:lnTo>
                  <a:pt x="1385697" y="2350770"/>
                </a:lnTo>
                <a:lnTo>
                  <a:pt x="1376210" y="2338070"/>
                </a:lnTo>
                <a:lnTo>
                  <a:pt x="1375448" y="2338070"/>
                </a:lnTo>
                <a:lnTo>
                  <a:pt x="1364843" y="2325370"/>
                </a:lnTo>
                <a:lnTo>
                  <a:pt x="1342605" y="2325370"/>
                </a:lnTo>
                <a:lnTo>
                  <a:pt x="1331887" y="2312670"/>
                </a:lnTo>
                <a:lnTo>
                  <a:pt x="1319149" y="2312670"/>
                </a:lnTo>
                <a:lnTo>
                  <a:pt x="1307223" y="2299970"/>
                </a:lnTo>
                <a:lnTo>
                  <a:pt x="183756" y="2299970"/>
                </a:lnTo>
                <a:lnTo>
                  <a:pt x="171831" y="2312670"/>
                </a:lnTo>
                <a:lnTo>
                  <a:pt x="159092" y="2312670"/>
                </a:lnTo>
                <a:lnTo>
                  <a:pt x="148374" y="2325370"/>
                </a:lnTo>
                <a:lnTo>
                  <a:pt x="126136" y="2325370"/>
                </a:lnTo>
                <a:lnTo>
                  <a:pt x="115531" y="2338070"/>
                </a:lnTo>
                <a:lnTo>
                  <a:pt x="114769" y="2338070"/>
                </a:lnTo>
                <a:lnTo>
                  <a:pt x="105283" y="2350770"/>
                </a:lnTo>
                <a:lnTo>
                  <a:pt x="94703" y="2350770"/>
                </a:lnTo>
                <a:lnTo>
                  <a:pt x="85915" y="2363470"/>
                </a:lnTo>
                <a:lnTo>
                  <a:pt x="76835" y="2363470"/>
                </a:lnTo>
                <a:lnTo>
                  <a:pt x="76187" y="2376170"/>
                </a:lnTo>
                <a:lnTo>
                  <a:pt x="67551" y="2376170"/>
                </a:lnTo>
                <a:lnTo>
                  <a:pt x="59944" y="2388870"/>
                </a:lnTo>
                <a:lnTo>
                  <a:pt x="59372" y="2388870"/>
                </a:lnTo>
                <a:lnTo>
                  <a:pt x="52184" y="2401570"/>
                </a:lnTo>
                <a:lnTo>
                  <a:pt x="51638" y="2401570"/>
                </a:lnTo>
                <a:lnTo>
                  <a:pt x="44881" y="2414270"/>
                </a:lnTo>
                <a:lnTo>
                  <a:pt x="37592" y="2414270"/>
                </a:lnTo>
                <a:lnTo>
                  <a:pt x="31762" y="2426970"/>
                </a:lnTo>
                <a:lnTo>
                  <a:pt x="31318" y="2426970"/>
                </a:lnTo>
                <a:lnTo>
                  <a:pt x="25971" y="2439670"/>
                </a:lnTo>
                <a:lnTo>
                  <a:pt x="25565" y="2439670"/>
                </a:lnTo>
                <a:lnTo>
                  <a:pt x="20726" y="2452370"/>
                </a:lnTo>
                <a:lnTo>
                  <a:pt x="20358" y="2452370"/>
                </a:lnTo>
                <a:lnTo>
                  <a:pt x="16027" y="2465070"/>
                </a:lnTo>
                <a:lnTo>
                  <a:pt x="15697" y="2465070"/>
                </a:lnTo>
                <a:lnTo>
                  <a:pt x="11671" y="2477770"/>
                </a:lnTo>
                <a:lnTo>
                  <a:pt x="9842" y="2477770"/>
                </a:lnTo>
                <a:lnTo>
                  <a:pt x="8280" y="2490470"/>
                </a:lnTo>
                <a:lnTo>
                  <a:pt x="6743" y="2490470"/>
                </a:lnTo>
                <a:lnTo>
                  <a:pt x="5359" y="2503170"/>
                </a:lnTo>
                <a:lnTo>
                  <a:pt x="4127" y="2503170"/>
                </a:lnTo>
                <a:lnTo>
                  <a:pt x="3048" y="2515870"/>
                </a:lnTo>
                <a:lnTo>
                  <a:pt x="2133" y="2515870"/>
                </a:lnTo>
                <a:lnTo>
                  <a:pt x="1371" y="2528570"/>
                </a:lnTo>
                <a:lnTo>
                  <a:pt x="774" y="2528570"/>
                </a:lnTo>
                <a:lnTo>
                  <a:pt x="355" y="2541270"/>
                </a:lnTo>
                <a:lnTo>
                  <a:pt x="76" y="2553970"/>
                </a:lnTo>
                <a:lnTo>
                  <a:pt x="76" y="3544570"/>
                </a:lnTo>
                <a:lnTo>
                  <a:pt x="330" y="3544570"/>
                </a:lnTo>
                <a:lnTo>
                  <a:pt x="774" y="3557270"/>
                </a:lnTo>
                <a:lnTo>
                  <a:pt x="1320" y="3557270"/>
                </a:lnTo>
                <a:lnTo>
                  <a:pt x="2070" y="3569970"/>
                </a:lnTo>
                <a:lnTo>
                  <a:pt x="2971" y="3569970"/>
                </a:lnTo>
                <a:lnTo>
                  <a:pt x="4038" y="3582670"/>
                </a:lnTo>
                <a:lnTo>
                  <a:pt x="5257" y="3582670"/>
                </a:lnTo>
                <a:lnTo>
                  <a:pt x="6642" y="3595370"/>
                </a:lnTo>
                <a:lnTo>
                  <a:pt x="8153" y="3595370"/>
                </a:lnTo>
                <a:lnTo>
                  <a:pt x="9842" y="3608070"/>
                </a:lnTo>
                <a:lnTo>
                  <a:pt x="11671" y="3608070"/>
                </a:lnTo>
                <a:lnTo>
                  <a:pt x="15697" y="3620770"/>
                </a:lnTo>
                <a:lnTo>
                  <a:pt x="16027" y="3620770"/>
                </a:lnTo>
                <a:lnTo>
                  <a:pt x="20358" y="3633470"/>
                </a:lnTo>
                <a:lnTo>
                  <a:pt x="20726" y="3633470"/>
                </a:lnTo>
                <a:lnTo>
                  <a:pt x="25565" y="3646170"/>
                </a:lnTo>
                <a:lnTo>
                  <a:pt x="25971" y="3646170"/>
                </a:lnTo>
                <a:lnTo>
                  <a:pt x="31318" y="3658870"/>
                </a:lnTo>
                <a:lnTo>
                  <a:pt x="31762" y="3658870"/>
                </a:lnTo>
                <a:lnTo>
                  <a:pt x="37592" y="3671570"/>
                </a:lnTo>
                <a:lnTo>
                  <a:pt x="44373" y="3684270"/>
                </a:lnTo>
                <a:lnTo>
                  <a:pt x="52184" y="3684270"/>
                </a:lnTo>
                <a:lnTo>
                  <a:pt x="59372" y="3696970"/>
                </a:lnTo>
                <a:lnTo>
                  <a:pt x="59944" y="3696970"/>
                </a:lnTo>
                <a:lnTo>
                  <a:pt x="67551" y="3709670"/>
                </a:lnTo>
                <a:lnTo>
                  <a:pt x="68173" y="3709670"/>
                </a:lnTo>
                <a:lnTo>
                  <a:pt x="76187" y="3722370"/>
                </a:lnTo>
                <a:lnTo>
                  <a:pt x="85915" y="3722370"/>
                </a:lnTo>
                <a:lnTo>
                  <a:pt x="94703" y="3735070"/>
                </a:lnTo>
                <a:lnTo>
                  <a:pt x="104546" y="3735070"/>
                </a:lnTo>
                <a:lnTo>
                  <a:pt x="105283" y="3747770"/>
                </a:lnTo>
                <a:lnTo>
                  <a:pt x="115531" y="3747770"/>
                </a:lnTo>
                <a:lnTo>
                  <a:pt x="126136" y="3760470"/>
                </a:lnTo>
                <a:lnTo>
                  <a:pt x="137096" y="3760470"/>
                </a:lnTo>
                <a:lnTo>
                  <a:pt x="147535" y="3773170"/>
                </a:lnTo>
                <a:lnTo>
                  <a:pt x="171831" y="3773170"/>
                </a:lnTo>
                <a:lnTo>
                  <a:pt x="183083" y="3785870"/>
                </a:lnTo>
                <a:lnTo>
                  <a:pt x="234276" y="3785870"/>
                </a:lnTo>
                <a:lnTo>
                  <a:pt x="240880" y="3798570"/>
                </a:lnTo>
                <a:lnTo>
                  <a:pt x="1250099" y="3798570"/>
                </a:lnTo>
                <a:lnTo>
                  <a:pt x="1256220" y="3785870"/>
                </a:lnTo>
                <a:lnTo>
                  <a:pt x="1307896" y="3785870"/>
                </a:lnTo>
                <a:lnTo>
                  <a:pt x="1319149" y="3773170"/>
                </a:lnTo>
                <a:lnTo>
                  <a:pt x="1343444" y="3773170"/>
                </a:lnTo>
                <a:lnTo>
                  <a:pt x="1353883" y="3760470"/>
                </a:lnTo>
                <a:lnTo>
                  <a:pt x="1364843" y="3760470"/>
                </a:lnTo>
                <a:lnTo>
                  <a:pt x="1375448" y="3747770"/>
                </a:lnTo>
                <a:lnTo>
                  <a:pt x="1385697" y="3747770"/>
                </a:lnTo>
                <a:lnTo>
                  <a:pt x="1386433" y="3735070"/>
                </a:lnTo>
                <a:lnTo>
                  <a:pt x="1396276" y="3735070"/>
                </a:lnTo>
                <a:lnTo>
                  <a:pt x="1405064" y="3722370"/>
                </a:lnTo>
                <a:lnTo>
                  <a:pt x="1414792" y="3722370"/>
                </a:lnTo>
                <a:lnTo>
                  <a:pt x="1422806" y="3709670"/>
                </a:lnTo>
                <a:lnTo>
                  <a:pt x="1423416" y="3709670"/>
                </a:lnTo>
                <a:lnTo>
                  <a:pt x="1431036" y="3696970"/>
                </a:lnTo>
                <a:lnTo>
                  <a:pt x="1431607" y="3696970"/>
                </a:lnTo>
                <a:lnTo>
                  <a:pt x="1438795" y="3684270"/>
                </a:lnTo>
                <a:lnTo>
                  <a:pt x="1446606" y="3684270"/>
                </a:lnTo>
                <a:lnTo>
                  <a:pt x="1453388" y="3671570"/>
                </a:lnTo>
                <a:lnTo>
                  <a:pt x="1459217" y="3658870"/>
                </a:lnTo>
                <a:lnTo>
                  <a:pt x="1459661" y="3658870"/>
                </a:lnTo>
                <a:lnTo>
                  <a:pt x="1465008" y="3646170"/>
                </a:lnTo>
                <a:lnTo>
                  <a:pt x="1465414" y="3646170"/>
                </a:lnTo>
                <a:lnTo>
                  <a:pt x="1470253" y="3633470"/>
                </a:lnTo>
                <a:lnTo>
                  <a:pt x="1470621" y="3633470"/>
                </a:lnTo>
                <a:lnTo>
                  <a:pt x="1474952" y="3620770"/>
                </a:lnTo>
                <a:lnTo>
                  <a:pt x="1475282" y="3620770"/>
                </a:lnTo>
                <a:lnTo>
                  <a:pt x="1479308" y="3608070"/>
                </a:lnTo>
                <a:lnTo>
                  <a:pt x="1481137" y="3608070"/>
                </a:lnTo>
                <a:lnTo>
                  <a:pt x="1482699" y="3595370"/>
                </a:lnTo>
                <a:lnTo>
                  <a:pt x="1484236" y="3595370"/>
                </a:lnTo>
                <a:lnTo>
                  <a:pt x="1485620" y="3582670"/>
                </a:lnTo>
                <a:lnTo>
                  <a:pt x="1486852" y="3582670"/>
                </a:lnTo>
                <a:lnTo>
                  <a:pt x="1487932" y="3569970"/>
                </a:lnTo>
                <a:lnTo>
                  <a:pt x="1488846" y="3569970"/>
                </a:lnTo>
                <a:lnTo>
                  <a:pt x="1489608" y="3557270"/>
                </a:lnTo>
                <a:lnTo>
                  <a:pt x="1490205" y="3557270"/>
                </a:lnTo>
                <a:lnTo>
                  <a:pt x="1490624" y="3544570"/>
                </a:lnTo>
                <a:lnTo>
                  <a:pt x="1490891" y="3544570"/>
                </a:lnTo>
                <a:lnTo>
                  <a:pt x="1490980" y="2553970"/>
                </a:lnTo>
                <a:close/>
              </a:path>
              <a:path w="7604759" h="5716270">
                <a:moveTo>
                  <a:pt x="7604760" y="5309870"/>
                </a:moveTo>
                <a:lnTo>
                  <a:pt x="7604633" y="3696970"/>
                </a:lnTo>
                <a:lnTo>
                  <a:pt x="7604226" y="3696970"/>
                </a:lnTo>
                <a:lnTo>
                  <a:pt x="7603566" y="3684270"/>
                </a:lnTo>
                <a:lnTo>
                  <a:pt x="7602588" y="3671570"/>
                </a:lnTo>
                <a:lnTo>
                  <a:pt x="7601445" y="3658870"/>
                </a:lnTo>
                <a:lnTo>
                  <a:pt x="7599997" y="3646170"/>
                </a:lnTo>
                <a:lnTo>
                  <a:pt x="7598296" y="3646170"/>
                </a:lnTo>
                <a:lnTo>
                  <a:pt x="7596340" y="3633470"/>
                </a:lnTo>
                <a:lnTo>
                  <a:pt x="7594130" y="3620770"/>
                </a:lnTo>
                <a:lnTo>
                  <a:pt x="7591692" y="3608070"/>
                </a:lnTo>
                <a:lnTo>
                  <a:pt x="7589012" y="3595370"/>
                </a:lnTo>
                <a:lnTo>
                  <a:pt x="7586078" y="3595370"/>
                </a:lnTo>
                <a:lnTo>
                  <a:pt x="7582929" y="3582670"/>
                </a:lnTo>
                <a:lnTo>
                  <a:pt x="7579538" y="3569970"/>
                </a:lnTo>
                <a:lnTo>
                  <a:pt x="7575918" y="3557270"/>
                </a:lnTo>
                <a:lnTo>
                  <a:pt x="7572083" y="3557270"/>
                </a:lnTo>
                <a:lnTo>
                  <a:pt x="7568019" y="3544570"/>
                </a:lnTo>
                <a:lnTo>
                  <a:pt x="7566660" y="3540544"/>
                </a:lnTo>
                <a:lnTo>
                  <a:pt x="7566660" y="3709670"/>
                </a:lnTo>
                <a:lnTo>
                  <a:pt x="7566660" y="5309870"/>
                </a:lnTo>
                <a:lnTo>
                  <a:pt x="7566152" y="5322570"/>
                </a:lnTo>
                <a:lnTo>
                  <a:pt x="7565542" y="5335270"/>
                </a:lnTo>
                <a:lnTo>
                  <a:pt x="7564679" y="5347970"/>
                </a:lnTo>
                <a:lnTo>
                  <a:pt x="7563650" y="5347970"/>
                </a:lnTo>
                <a:lnTo>
                  <a:pt x="7562266" y="5360670"/>
                </a:lnTo>
                <a:lnTo>
                  <a:pt x="7560704" y="5373370"/>
                </a:lnTo>
                <a:lnTo>
                  <a:pt x="7558913" y="5386070"/>
                </a:lnTo>
                <a:lnTo>
                  <a:pt x="7557021" y="5386070"/>
                </a:lnTo>
                <a:lnTo>
                  <a:pt x="7554671" y="5398770"/>
                </a:lnTo>
                <a:lnTo>
                  <a:pt x="7554798" y="5398770"/>
                </a:lnTo>
                <a:lnTo>
                  <a:pt x="7552233" y="5411470"/>
                </a:lnTo>
                <a:lnTo>
                  <a:pt x="7552360" y="5411470"/>
                </a:lnTo>
                <a:lnTo>
                  <a:pt x="7549566" y="5424170"/>
                </a:lnTo>
                <a:lnTo>
                  <a:pt x="7549705" y="5411470"/>
                </a:lnTo>
                <a:lnTo>
                  <a:pt x="7546683" y="5424170"/>
                </a:lnTo>
                <a:lnTo>
                  <a:pt x="7546835" y="5424170"/>
                </a:lnTo>
                <a:lnTo>
                  <a:pt x="7543597" y="5436870"/>
                </a:lnTo>
                <a:lnTo>
                  <a:pt x="7543762" y="5436870"/>
                </a:lnTo>
                <a:lnTo>
                  <a:pt x="7540307" y="5449570"/>
                </a:lnTo>
                <a:lnTo>
                  <a:pt x="7536993" y="5449570"/>
                </a:lnTo>
                <a:lnTo>
                  <a:pt x="7533106" y="5462270"/>
                </a:lnTo>
                <a:lnTo>
                  <a:pt x="7533310" y="5462270"/>
                </a:lnTo>
                <a:lnTo>
                  <a:pt x="7529220" y="5474970"/>
                </a:lnTo>
                <a:lnTo>
                  <a:pt x="7525334" y="5474970"/>
                </a:lnTo>
                <a:lnTo>
                  <a:pt x="7520838" y="5487670"/>
                </a:lnTo>
                <a:lnTo>
                  <a:pt x="7516596" y="5487670"/>
                </a:lnTo>
                <a:lnTo>
                  <a:pt x="7511720" y="5500370"/>
                </a:lnTo>
                <a:lnTo>
                  <a:pt x="7511948" y="5500370"/>
                </a:lnTo>
                <a:lnTo>
                  <a:pt x="7506868" y="5513070"/>
                </a:lnTo>
                <a:lnTo>
                  <a:pt x="7502106" y="5513070"/>
                </a:lnTo>
                <a:lnTo>
                  <a:pt x="7496657" y="5525770"/>
                </a:lnTo>
                <a:lnTo>
                  <a:pt x="7491552" y="5525770"/>
                </a:lnTo>
                <a:lnTo>
                  <a:pt x="7485735" y="5538470"/>
                </a:lnTo>
                <a:lnTo>
                  <a:pt x="7486015" y="5538470"/>
                </a:lnTo>
                <a:lnTo>
                  <a:pt x="7480033" y="5551170"/>
                </a:lnTo>
                <a:lnTo>
                  <a:pt x="7474445" y="5551170"/>
                </a:lnTo>
                <a:lnTo>
                  <a:pt x="7468108" y="5563870"/>
                </a:lnTo>
                <a:lnTo>
                  <a:pt x="7462228" y="5563870"/>
                </a:lnTo>
                <a:lnTo>
                  <a:pt x="7455560" y="5576570"/>
                </a:lnTo>
                <a:lnTo>
                  <a:pt x="7449375" y="5576570"/>
                </a:lnTo>
                <a:lnTo>
                  <a:pt x="7442390" y="5589270"/>
                </a:lnTo>
                <a:lnTo>
                  <a:pt x="7435926" y="5589270"/>
                </a:lnTo>
                <a:lnTo>
                  <a:pt x="7428636" y="5601970"/>
                </a:lnTo>
                <a:lnTo>
                  <a:pt x="7421905" y="5601970"/>
                </a:lnTo>
                <a:lnTo>
                  <a:pt x="7414311" y="5614670"/>
                </a:lnTo>
                <a:lnTo>
                  <a:pt x="7399833" y="5614670"/>
                </a:lnTo>
                <a:lnTo>
                  <a:pt x="7391832" y="5627370"/>
                </a:lnTo>
                <a:lnTo>
                  <a:pt x="7384466" y="5627370"/>
                </a:lnTo>
                <a:lnTo>
                  <a:pt x="7376211" y="5640070"/>
                </a:lnTo>
                <a:lnTo>
                  <a:pt x="7376604" y="5627370"/>
                </a:lnTo>
                <a:lnTo>
                  <a:pt x="7368210" y="5640070"/>
                </a:lnTo>
                <a:lnTo>
                  <a:pt x="7360513" y="5640070"/>
                </a:lnTo>
                <a:lnTo>
                  <a:pt x="7351877" y="5652770"/>
                </a:lnTo>
                <a:lnTo>
                  <a:pt x="7326985" y="5652770"/>
                </a:lnTo>
                <a:lnTo>
                  <a:pt x="7317892" y="5665470"/>
                </a:lnTo>
                <a:lnTo>
                  <a:pt x="7291806" y="5665470"/>
                </a:lnTo>
                <a:lnTo>
                  <a:pt x="7282320" y="5678170"/>
                </a:lnTo>
                <a:lnTo>
                  <a:pt x="4265790" y="5678170"/>
                </a:lnTo>
                <a:lnTo>
                  <a:pt x="4256303" y="5665470"/>
                </a:lnTo>
                <a:lnTo>
                  <a:pt x="4230217" y="5665470"/>
                </a:lnTo>
                <a:lnTo>
                  <a:pt x="4221124" y="5652770"/>
                </a:lnTo>
                <a:lnTo>
                  <a:pt x="4196232" y="5652770"/>
                </a:lnTo>
                <a:lnTo>
                  <a:pt x="4187596" y="5640070"/>
                </a:lnTo>
                <a:lnTo>
                  <a:pt x="4179900" y="5640070"/>
                </a:lnTo>
                <a:lnTo>
                  <a:pt x="4171505" y="5627370"/>
                </a:lnTo>
                <a:lnTo>
                  <a:pt x="4171899" y="5640070"/>
                </a:lnTo>
                <a:lnTo>
                  <a:pt x="4163644" y="5627370"/>
                </a:lnTo>
                <a:lnTo>
                  <a:pt x="4156278" y="5627370"/>
                </a:lnTo>
                <a:lnTo>
                  <a:pt x="4148277" y="5614670"/>
                </a:lnTo>
                <a:lnTo>
                  <a:pt x="4133799" y="5614670"/>
                </a:lnTo>
                <a:lnTo>
                  <a:pt x="4126204" y="5601970"/>
                </a:lnTo>
                <a:lnTo>
                  <a:pt x="4119473" y="5601970"/>
                </a:lnTo>
                <a:lnTo>
                  <a:pt x="4112183" y="5589270"/>
                </a:lnTo>
                <a:lnTo>
                  <a:pt x="4105719" y="5589270"/>
                </a:lnTo>
                <a:lnTo>
                  <a:pt x="4098734" y="5576570"/>
                </a:lnTo>
                <a:lnTo>
                  <a:pt x="4092549" y="5576570"/>
                </a:lnTo>
                <a:lnTo>
                  <a:pt x="4085882" y="5563870"/>
                </a:lnTo>
                <a:lnTo>
                  <a:pt x="4080002" y="5563870"/>
                </a:lnTo>
                <a:lnTo>
                  <a:pt x="4073664" y="5551170"/>
                </a:lnTo>
                <a:lnTo>
                  <a:pt x="4068076" y="5551170"/>
                </a:lnTo>
                <a:lnTo>
                  <a:pt x="4062095" y="5538470"/>
                </a:lnTo>
                <a:lnTo>
                  <a:pt x="4062374" y="5538470"/>
                </a:lnTo>
                <a:lnTo>
                  <a:pt x="4056557" y="5525770"/>
                </a:lnTo>
                <a:lnTo>
                  <a:pt x="4051452" y="5525770"/>
                </a:lnTo>
                <a:lnTo>
                  <a:pt x="4046004" y="5513070"/>
                </a:lnTo>
                <a:lnTo>
                  <a:pt x="4041241" y="5513070"/>
                </a:lnTo>
                <a:lnTo>
                  <a:pt x="4036161" y="5500370"/>
                </a:lnTo>
                <a:lnTo>
                  <a:pt x="4036390" y="5500370"/>
                </a:lnTo>
                <a:lnTo>
                  <a:pt x="4031500" y="5487670"/>
                </a:lnTo>
                <a:lnTo>
                  <a:pt x="4027259" y="5487670"/>
                </a:lnTo>
                <a:lnTo>
                  <a:pt x="4022775" y="5474970"/>
                </a:lnTo>
                <a:lnTo>
                  <a:pt x="4018889" y="5474970"/>
                </a:lnTo>
                <a:lnTo>
                  <a:pt x="4014800" y="5462270"/>
                </a:lnTo>
                <a:lnTo>
                  <a:pt x="4014990" y="5462270"/>
                </a:lnTo>
                <a:lnTo>
                  <a:pt x="4011117" y="5449570"/>
                </a:lnTo>
                <a:lnTo>
                  <a:pt x="4007802" y="5449570"/>
                </a:lnTo>
                <a:lnTo>
                  <a:pt x="4004348" y="5436870"/>
                </a:lnTo>
                <a:lnTo>
                  <a:pt x="4004513" y="5436870"/>
                </a:lnTo>
                <a:lnTo>
                  <a:pt x="4001274" y="5424170"/>
                </a:lnTo>
                <a:lnTo>
                  <a:pt x="4001427" y="5424170"/>
                </a:lnTo>
                <a:lnTo>
                  <a:pt x="3998404" y="5411470"/>
                </a:lnTo>
                <a:lnTo>
                  <a:pt x="3998544" y="5424170"/>
                </a:lnTo>
                <a:lnTo>
                  <a:pt x="3995750" y="5411470"/>
                </a:lnTo>
                <a:lnTo>
                  <a:pt x="3995877" y="5411470"/>
                </a:lnTo>
                <a:lnTo>
                  <a:pt x="3993311" y="5398770"/>
                </a:lnTo>
                <a:lnTo>
                  <a:pt x="3991089" y="5386070"/>
                </a:lnTo>
                <a:lnTo>
                  <a:pt x="3989197" y="5386070"/>
                </a:lnTo>
                <a:lnTo>
                  <a:pt x="3987317" y="5373370"/>
                </a:lnTo>
                <a:lnTo>
                  <a:pt x="3985780" y="5360670"/>
                </a:lnTo>
                <a:lnTo>
                  <a:pt x="3984460" y="5347970"/>
                </a:lnTo>
                <a:lnTo>
                  <a:pt x="3983431" y="5347970"/>
                </a:lnTo>
                <a:lnTo>
                  <a:pt x="3982529" y="5335270"/>
                </a:lnTo>
                <a:lnTo>
                  <a:pt x="3981932" y="5322570"/>
                </a:lnTo>
                <a:lnTo>
                  <a:pt x="3981564" y="5309870"/>
                </a:lnTo>
                <a:lnTo>
                  <a:pt x="3981450" y="3709670"/>
                </a:lnTo>
                <a:lnTo>
                  <a:pt x="3981958" y="3696970"/>
                </a:lnTo>
                <a:lnTo>
                  <a:pt x="3982567" y="3684270"/>
                </a:lnTo>
                <a:lnTo>
                  <a:pt x="3983431" y="3671570"/>
                </a:lnTo>
                <a:lnTo>
                  <a:pt x="3984460" y="3671570"/>
                </a:lnTo>
                <a:lnTo>
                  <a:pt x="3985844" y="3658870"/>
                </a:lnTo>
                <a:lnTo>
                  <a:pt x="3987406" y="3646170"/>
                </a:lnTo>
                <a:lnTo>
                  <a:pt x="3989197" y="3633470"/>
                </a:lnTo>
                <a:lnTo>
                  <a:pt x="3991089" y="3633470"/>
                </a:lnTo>
                <a:lnTo>
                  <a:pt x="3993426" y="3620770"/>
                </a:lnTo>
                <a:lnTo>
                  <a:pt x="3995877" y="3608070"/>
                </a:lnTo>
                <a:lnTo>
                  <a:pt x="3995750" y="3608070"/>
                </a:lnTo>
                <a:lnTo>
                  <a:pt x="3998544" y="3595370"/>
                </a:lnTo>
                <a:lnTo>
                  <a:pt x="4001274" y="3595370"/>
                </a:lnTo>
                <a:lnTo>
                  <a:pt x="4004513" y="3582670"/>
                </a:lnTo>
                <a:lnTo>
                  <a:pt x="4004348" y="3582670"/>
                </a:lnTo>
                <a:lnTo>
                  <a:pt x="4007802" y="3569970"/>
                </a:lnTo>
                <a:lnTo>
                  <a:pt x="4011117" y="3569970"/>
                </a:lnTo>
                <a:lnTo>
                  <a:pt x="4014990" y="3557270"/>
                </a:lnTo>
                <a:lnTo>
                  <a:pt x="4014800" y="3557270"/>
                </a:lnTo>
                <a:lnTo>
                  <a:pt x="4018889" y="3544570"/>
                </a:lnTo>
                <a:lnTo>
                  <a:pt x="4022775" y="3544570"/>
                </a:lnTo>
                <a:lnTo>
                  <a:pt x="4027259" y="3531870"/>
                </a:lnTo>
                <a:lnTo>
                  <a:pt x="4027043" y="3531870"/>
                </a:lnTo>
                <a:lnTo>
                  <a:pt x="4031742" y="3519170"/>
                </a:lnTo>
                <a:lnTo>
                  <a:pt x="4036161" y="3519170"/>
                </a:lnTo>
                <a:lnTo>
                  <a:pt x="4041241" y="3506470"/>
                </a:lnTo>
                <a:lnTo>
                  <a:pt x="4046004" y="3506470"/>
                </a:lnTo>
                <a:lnTo>
                  <a:pt x="4051452" y="3493770"/>
                </a:lnTo>
                <a:lnTo>
                  <a:pt x="4051185" y="3493770"/>
                </a:lnTo>
                <a:lnTo>
                  <a:pt x="4056824" y="3481070"/>
                </a:lnTo>
                <a:lnTo>
                  <a:pt x="4062095" y="3481070"/>
                </a:lnTo>
                <a:lnTo>
                  <a:pt x="4068076" y="3468370"/>
                </a:lnTo>
                <a:lnTo>
                  <a:pt x="4073664" y="3468370"/>
                </a:lnTo>
                <a:lnTo>
                  <a:pt x="4080002" y="3455670"/>
                </a:lnTo>
                <a:lnTo>
                  <a:pt x="4085882" y="3455670"/>
                </a:lnTo>
                <a:lnTo>
                  <a:pt x="4092549" y="3442970"/>
                </a:lnTo>
                <a:lnTo>
                  <a:pt x="4098734" y="3442970"/>
                </a:lnTo>
                <a:lnTo>
                  <a:pt x="4105719" y="3430270"/>
                </a:lnTo>
                <a:lnTo>
                  <a:pt x="4112183" y="3430270"/>
                </a:lnTo>
                <a:lnTo>
                  <a:pt x="4119473" y="3417570"/>
                </a:lnTo>
                <a:lnTo>
                  <a:pt x="4126204" y="3417570"/>
                </a:lnTo>
                <a:lnTo>
                  <a:pt x="4133799" y="3404870"/>
                </a:lnTo>
                <a:lnTo>
                  <a:pt x="4148277" y="3404870"/>
                </a:lnTo>
                <a:lnTo>
                  <a:pt x="4156278" y="3392170"/>
                </a:lnTo>
                <a:lnTo>
                  <a:pt x="4163644" y="3392170"/>
                </a:lnTo>
                <a:lnTo>
                  <a:pt x="4171899" y="3379470"/>
                </a:lnTo>
                <a:lnTo>
                  <a:pt x="4187596" y="3379470"/>
                </a:lnTo>
                <a:lnTo>
                  <a:pt x="4196232" y="3366770"/>
                </a:lnTo>
                <a:lnTo>
                  <a:pt x="4221124" y="3366770"/>
                </a:lnTo>
                <a:lnTo>
                  <a:pt x="4230217" y="3354070"/>
                </a:lnTo>
                <a:lnTo>
                  <a:pt x="4256303" y="3354070"/>
                </a:lnTo>
                <a:lnTo>
                  <a:pt x="4265790" y="3341370"/>
                </a:lnTo>
                <a:lnTo>
                  <a:pt x="4989385" y="3341370"/>
                </a:lnTo>
                <a:lnTo>
                  <a:pt x="5020805" y="3341370"/>
                </a:lnTo>
                <a:lnTo>
                  <a:pt x="5030787" y="3354070"/>
                </a:lnTo>
                <a:lnTo>
                  <a:pt x="6041707" y="3354070"/>
                </a:lnTo>
                <a:lnTo>
                  <a:pt x="6051689" y="3341370"/>
                </a:lnTo>
                <a:lnTo>
                  <a:pt x="6083109" y="3341370"/>
                </a:lnTo>
                <a:lnTo>
                  <a:pt x="7282320" y="3341370"/>
                </a:lnTo>
                <a:lnTo>
                  <a:pt x="7291806" y="3354070"/>
                </a:lnTo>
                <a:lnTo>
                  <a:pt x="7317892" y="3354070"/>
                </a:lnTo>
                <a:lnTo>
                  <a:pt x="7326985" y="3366770"/>
                </a:lnTo>
                <a:lnTo>
                  <a:pt x="7351877" y="3366770"/>
                </a:lnTo>
                <a:lnTo>
                  <a:pt x="7360513" y="3379470"/>
                </a:lnTo>
                <a:lnTo>
                  <a:pt x="7376211" y="3379470"/>
                </a:lnTo>
                <a:lnTo>
                  <a:pt x="7384466" y="3392170"/>
                </a:lnTo>
                <a:lnTo>
                  <a:pt x="7391832" y="3392170"/>
                </a:lnTo>
                <a:lnTo>
                  <a:pt x="7399833" y="3404870"/>
                </a:lnTo>
                <a:lnTo>
                  <a:pt x="7414311" y="3404870"/>
                </a:lnTo>
                <a:lnTo>
                  <a:pt x="7421905" y="3417570"/>
                </a:lnTo>
                <a:lnTo>
                  <a:pt x="7428636" y="3417570"/>
                </a:lnTo>
                <a:lnTo>
                  <a:pt x="7435926" y="3430270"/>
                </a:lnTo>
                <a:lnTo>
                  <a:pt x="7442390" y="3430270"/>
                </a:lnTo>
                <a:lnTo>
                  <a:pt x="7449375" y="3442970"/>
                </a:lnTo>
                <a:lnTo>
                  <a:pt x="7455560" y="3442970"/>
                </a:lnTo>
                <a:lnTo>
                  <a:pt x="7462228" y="3455670"/>
                </a:lnTo>
                <a:lnTo>
                  <a:pt x="7468108" y="3455670"/>
                </a:lnTo>
                <a:lnTo>
                  <a:pt x="7474445" y="3468370"/>
                </a:lnTo>
                <a:lnTo>
                  <a:pt x="7480033" y="3468370"/>
                </a:lnTo>
                <a:lnTo>
                  <a:pt x="7486015" y="3481070"/>
                </a:lnTo>
                <a:lnTo>
                  <a:pt x="7491285" y="3481070"/>
                </a:lnTo>
                <a:lnTo>
                  <a:pt x="7496924" y="3493770"/>
                </a:lnTo>
                <a:lnTo>
                  <a:pt x="7496657" y="3493770"/>
                </a:lnTo>
                <a:lnTo>
                  <a:pt x="7502106" y="3506470"/>
                </a:lnTo>
                <a:lnTo>
                  <a:pt x="7506868" y="3506470"/>
                </a:lnTo>
                <a:lnTo>
                  <a:pt x="7511948" y="3519170"/>
                </a:lnTo>
                <a:lnTo>
                  <a:pt x="7516368" y="3519170"/>
                </a:lnTo>
                <a:lnTo>
                  <a:pt x="7521067" y="3531870"/>
                </a:lnTo>
                <a:lnTo>
                  <a:pt x="7520838" y="3531870"/>
                </a:lnTo>
                <a:lnTo>
                  <a:pt x="7525334" y="3544570"/>
                </a:lnTo>
                <a:lnTo>
                  <a:pt x="7529220" y="3544570"/>
                </a:lnTo>
                <a:lnTo>
                  <a:pt x="7533310" y="3557270"/>
                </a:lnTo>
                <a:lnTo>
                  <a:pt x="7533106" y="3557270"/>
                </a:lnTo>
                <a:lnTo>
                  <a:pt x="7536993" y="3569970"/>
                </a:lnTo>
                <a:lnTo>
                  <a:pt x="7540307" y="3569970"/>
                </a:lnTo>
                <a:lnTo>
                  <a:pt x="7543762" y="3582670"/>
                </a:lnTo>
                <a:lnTo>
                  <a:pt x="7543597" y="3582670"/>
                </a:lnTo>
                <a:lnTo>
                  <a:pt x="7546835" y="3595370"/>
                </a:lnTo>
                <a:lnTo>
                  <a:pt x="7549566" y="3595370"/>
                </a:lnTo>
                <a:lnTo>
                  <a:pt x="7552360" y="3608070"/>
                </a:lnTo>
                <a:lnTo>
                  <a:pt x="7552233" y="3608070"/>
                </a:lnTo>
                <a:lnTo>
                  <a:pt x="7554798" y="3620770"/>
                </a:lnTo>
                <a:lnTo>
                  <a:pt x="7554671" y="3620770"/>
                </a:lnTo>
                <a:lnTo>
                  <a:pt x="7557021" y="3633470"/>
                </a:lnTo>
                <a:lnTo>
                  <a:pt x="7558913" y="3633470"/>
                </a:lnTo>
                <a:lnTo>
                  <a:pt x="7560792" y="3646170"/>
                </a:lnTo>
                <a:lnTo>
                  <a:pt x="7562329" y="3658870"/>
                </a:lnTo>
                <a:lnTo>
                  <a:pt x="7563650" y="3671570"/>
                </a:lnTo>
                <a:lnTo>
                  <a:pt x="7564679" y="3671570"/>
                </a:lnTo>
                <a:lnTo>
                  <a:pt x="7565580" y="3684270"/>
                </a:lnTo>
                <a:lnTo>
                  <a:pt x="7566177" y="3696970"/>
                </a:lnTo>
                <a:lnTo>
                  <a:pt x="7566546" y="3709670"/>
                </a:lnTo>
                <a:lnTo>
                  <a:pt x="7566660" y="3540544"/>
                </a:lnTo>
                <a:lnTo>
                  <a:pt x="7563739" y="3531870"/>
                </a:lnTo>
                <a:lnTo>
                  <a:pt x="7559243" y="3519170"/>
                </a:lnTo>
                <a:lnTo>
                  <a:pt x="7554544" y="3519170"/>
                </a:lnTo>
                <a:lnTo>
                  <a:pt x="7549629" y="3506470"/>
                </a:lnTo>
                <a:lnTo>
                  <a:pt x="7544511" y="3493770"/>
                </a:lnTo>
                <a:lnTo>
                  <a:pt x="7539190" y="3493770"/>
                </a:lnTo>
                <a:lnTo>
                  <a:pt x="7533678" y="3481070"/>
                </a:lnTo>
                <a:lnTo>
                  <a:pt x="7527963" y="3468370"/>
                </a:lnTo>
                <a:lnTo>
                  <a:pt x="7522070" y="3468370"/>
                </a:lnTo>
                <a:lnTo>
                  <a:pt x="7515974" y="3455670"/>
                </a:lnTo>
                <a:lnTo>
                  <a:pt x="7509700" y="3442970"/>
                </a:lnTo>
                <a:lnTo>
                  <a:pt x="7503249" y="3442970"/>
                </a:lnTo>
                <a:lnTo>
                  <a:pt x="7496607" y="3430270"/>
                </a:lnTo>
                <a:lnTo>
                  <a:pt x="7489799" y="3430270"/>
                </a:lnTo>
                <a:lnTo>
                  <a:pt x="7482814" y="3417570"/>
                </a:lnTo>
                <a:lnTo>
                  <a:pt x="7475664" y="3417570"/>
                </a:lnTo>
                <a:lnTo>
                  <a:pt x="7468349" y="3404870"/>
                </a:lnTo>
                <a:lnTo>
                  <a:pt x="7460869" y="3404870"/>
                </a:lnTo>
                <a:lnTo>
                  <a:pt x="7453236" y="3392170"/>
                </a:lnTo>
                <a:lnTo>
                  <a:pt x="7445438" y="3392170"/>
                </a:lnTo>
                <a:lnTo>
                  <a:pt x="7437501" y="3379470"/>
                </a:lnTo>
                <a:lnTo>
                  <a:pt x="7429398" y="3379470"/>
                </a:lnTo>
                <a:lnTo>
                  <a:pt x="7421156" y="3366770"/>
                </a:lnTo>
                <a:lnTo>
                  <a:pt x="7412774" y="3366770"/>
                </a:lnTo>
                <a:lnTo>
                  <a:pt x="7404252" y="3354070"/>
                </a:lnTo>
                <a:lnTo>
                  <a:pt x="7395591" y="3354070"/>
                </a:lnTo>
                <a:lnTo>
                  <a:pt x="7386802" y="3341370"/>
                </a:lnTo>
                <a:lnTo>
                  <a:pt x="7368832" y="3341370"/>
                </a:lnTo>
                <a:lnTo>
                  <a:pt x="7359663" y="3328670"/>
                </a:lnTo>
                <a:lnTo>
                  <a:pt x="7340955" y="3328670"/>
                </a:lnTo>
                <a:lnTo>
                  <a:pt x="7331430" y="3315970"/>
                </a:lnTo>
                <a:lnTo>
                  <a:pt x="7292276" y="3315970"/>
                </a:lnTo>
                <a:lnTo>
                  <a:pt x="7281773" y="3303270"/>
                </a:lnTo>
                <a:lnTo>
                  <a:pt x="6139497" y="3303270"/>
                </a:lnTo>
                <a:lnTo>
                  <a:pt x="6146965" y="3290570"/>
                </a:lnTo>
                <a:lnTo>
                  <a:pt x="6155448" y="3290570"/>
                </a:lnTo>
                <a:lnTo>
                  <a:pt x="6162268" y="3277870"/>
                </a:lnTo>
                <a:lnTo>
                  <a:pt x="6162891" y="3277870"/>
                </a:lnTo>
                <a:lnTo>
                  <a:pt x="6169368" y="3265170"/>
                </a:lnTo>
                <a:lnTo>
                  <a:pt x="6176607" y="3265170"/>
                </a:lnTo>
                <a:lnTo>
                  <a:pt x="6182360" y="3252470"/>
                </a:lnTo>
                <a:lnTo>
                  <a:pt x="6182868" y="3252470"/>
                </a:lnTo>
                <a:lnTo>
                  <a:pt x="6188240" y="3239770"/>
                </a:lnTo>
                <a:lnTo>
                  <a:pt x="6194107" y="3239770"/>
                </a:lnTo>
                <a:lnTo>
                  <a:pt x="6198667" y="3227070"/>
                </a:lnTo>
                <a:lnTo>
                  <a:pt x="6199073" y="3227070"/>
                </a:lnTo>
                <a:lnTo>
                  <a:pt x="6203200" y="3214370"/>
                </a:lnTo>
                <a:lnTo>
                  <a:pt x="6203569" y="3214370"/>
                </a:lnTo>
                <a:lnTo>
                  <a:pt x="6207582" y="3201670"/>
                </a:lnTo>
                <a:lnTo>
                  <a:pt x="6210820" y="3188970"/>
                </a:lnTo>
                <a:lnTo>
                  <a:pt x="6214110" y="3188970"/>
                </a:lnTo>
                <a:lnTo>
                  <a:pt x="6216421" y="3176270"/>
                </a:lnTo>
                <a:lnTo>
                  <a:pt x="6216612" y="3176270"/>
                </a:lnTo>
                <a:lnTo>
                  <a:pt x="6218428" y="3163570"/>
                </a:lnTo>
                <a:lnTo>
                  <a:pt x="6218567" y="3163570"/>
                </a:lnTo>
                <a:lnTo>
                  <a:pt x="6219876" y="3150870"/>
                </a:lnTo>
                <a:lnTo>
                  <a:pt x="6220422" y="3150870"/>
                </a:lnTo>
                <a:lnTo>
                  <a:pt x="6220790" y="3138170"/>
                </a:lnTo>
                <a:lnTo>
                  <a:pt x="6221019" y="3138170"/>
                </a:lnTo>
                <a:lnTo>
                  <a:pt x="6221095" y="2299970"/>
                </a:lnTo>
                <a:lnTo>
                  <a:pt x="6220815" y="2287270"/>
                </a:lnTo>
                <a:lnTo>
                  <a:pt x="6220460" y="2287270"/>
                </a:lnTo>
                <a:lnTo>
                  <a:pt x="6219876" y="2274570"/>
                </a:lnTo>
                <a:lnTo>
                  <a:pt x="6218567" y="2274570"/>
                </a:lnTo>
                <a:lnTo>
                  <a:pt x="6218428" y="2261870"/>
                </a:lnTo>
                <a:lnTo>
                  <a:pt x="6216421" y="2261870"/>
                </a:lnTo>
                <a:lnTo>
                  <a:pt x="6214110" y="2249170"/>
                </a:lnTo>
                <a:lnTo>
                  <a:pt x="6213881" y="2249170"/>
                </a:lnTo>
                <a:lnTo>
                  <a:pt x="6211100" y="2236470"/>
                </a:lnTo>
                <a:lnTo>
                  <a:pt x="6210820" y="2236470"/>
                </a:lnTo>
                <a:lnTo>
                  <a:pt x="6207582" y="2223770"/>
                </a:lnTo>
                <a:lnTo>
                  <a:pt x="6203569" y="2211070"/>
                </a:lnTo>
                <a:lnTo>
                  <a:pt x="6198667" y="2211070"/>
                </a:lnTo>
                <a:lnTo>
                  <a:pt x="6194107" y="2198370"/>
                </a:lnTo>
                <a:lnTo>
                  <a:pt x="6193675" y="2198370"/>
                </a:lnTo>
                <a:lnTo>
                  <a:pt x="6188710" y="2185670"/>
                </a:lnTo>
                <a:lnTo>
                  <a:pt x="6188240" y="2185670"/>
                </a:lnTo>
                <a:lnTo>
                  <a:pt x="6182995" y="2173274"/>
                </a:lnTo>
                <a:lnTo>
                  <a:pt x="6182995" y="2299970"/>
                </a:lnTo>
                <a:lnTo>
                  <a:pt x="6182931" y="3138170"/>
                </a:lnTo>
                <a:lnTo>
                  <a:pt x="6182474" y="3138170"/>
                </a:lnTo>
                <a:lnTo>
                  <a:pt x="6182004" y="3150870"/>
                </a:lnTo>
                <a:lnTo>
                  <a:pt x="6180912" y="3150870"/>
                </a:lnTo>
                <a:lnTo>
                  <a:pt x="6179109" y="3163570"/>
                </a:lnTo>
                <a:lnTo>
                  <a:pt x="6179299" y="3163570"/>
                </a:lnTo>
                <a:lnTo>
                  <a:pt x="6176988" y="3176270"/>
                </a:lnTo>
                <a:lnTo>
                  <a:pt x="6177229" y="3176270"/>
                </a:lnTo>
                <a:lnTo>
                  <a:pt x="6174448" y="3188970"/>
                </a:lnTo>
                <a:lnTo>
                  <a:pt x="6171806" y="3188970"/>
                </a:lnTo>
                <a:lnTo>
                  <a:pt x="6168123" y="3201670"/>
                </a:lnTo>
                <a:lnTo>
                  <a:pt x="6168466" y="3201670"/>
                </a:lnTo>
                <a:lnTo>
                  <a:pt x="6164351" y="3214370"/>
                </a:lnTo>
                <a:lnTo>
                  <a:pt x="6160643" y="3214370"/>
                </a:lnTo>
                <a:lnTo>
                  <a:pt x="6155677" y="3227070"/>
                </a:lnTo>
                <a:lnTo>
                  <a:pt x="6151308" y="3227070"/>
                </a:lnTo>
                <a:lnTo>
                  <a:pt x="6145568" y="3239770"/>
                </a:lnTo>
                <a:lnTo>
                  <a:pt x="6146114" y="3239770"/>
                </a:lnTo>
                <a:lnTo>
                  <a:pt x="6139993" y="3252470"/>
                </a:lnTo>
                <a:lnTo>
                  <a:pt x="6134697" y="3252470"/>
                </a:lnTo>
                <a:lnTo>
                  <a:pt x="6127864" y="3265170"/>
                </a:lnTo>
                <a:lnTo>
                  <a:pt x="6122022" y="3265170"/>
                </a:lnTo>
                <a:lnTo>
                  <a:pt x="6114542" y="3277870"/>
                </a:lnTo>
                <a:lnTo>
                  <a:pt x="6100864" y="3277870"/>
                </a:lnTo>
                <a:lnTo>
                  <a:pt x="6092507" y="3290570"/>
                </a:lnTo>
                <a:lnTo>
                  <a:pt x="6077407" y="3290570"/>
                </a:lnTo>
                <a:lnTo>
                  <a:pt x="6068276" y="3303270"/>
                </a:lnTo>
                <a:lnTo>
                  <a:pt x="6043117" y="3303270"/>
                </a:lnTo>
                <a:lnTo>
                  <a:pt x="5029378" y="3303270"/>
                </a:lnTo>
                <a:lnTo>
                  <a:pt x="5004219" y="3303270"/>
                </a:lnTo>
                <a:lnTo>
                  <a:pt x="4995088" y="3290570"/>
                </a:lnTo>
                <a:lnTo>
                  <a:pt x="4979987" y="3290570"/>
                </a:lnTo>
                <a:lnTo>
                  <a:pt x="4971631" y="3277870"/>
                </a:lnTo>
                <a:lnTo>
                  <a:pt x="4957953" y="3277870"/>
                </a:lnTo>
                <a:lnTo>
                  <a:pt x="4950472" y="3265170"/>
                </a:lnTo>
                <a:lnTo>
                  <a:pt x="4944618" y="3265170"/>
                </a:lnTo>
                <a:lnTo>
                  <a:pt x="4937798" y="3252470"/>
                </a:lnTo>
                <a:lnTo>
                  <a:pt x="4932502" y="3252470"/>
                </a:lnTo>
                <a:lnTo>
                  <a:pt x="4926381" y="3239770"/>
                </a:lnTo>
                <a:lnTo>
                  <a:pt x="4926927" y="3239770"/>
                </a:lnTo>
                <a:lnTo>
                  <a:pt x="4921186" y="3227070"/>
                </a:lnTo>
                <a:lnTo>
                  <a:pt x="4916817" y="3227070"/>
                </a:lnTo>
                <a:lnTo>
                  <a:pt x="4911852" y="3214370"/>
                </a:lnTo>
                <a:lnTo>
                  <a:pt x="4908143" y="3214370"/>
                </a:lnTo>
                <a:lnTo>
                  <a:pt x="4904016" y="3201670"/>
                </a:lnTo>
                <a:lnTo>
                  <a:pt x="4904371" y="3201670"/>
                </a:lnTo>
                <a:lnTo>
                  <a:pt x="4900676" y="3188970"/>
                </a:lnTo>
                <a:lnTo>
                  <a:pt x="4898047" y="3188970"/>
                </a:lnTo>
                <a:lnTo>
                  <a:pt x="4895266" y="3176270"/>
                </a:lnTo>
                <a:lnTo>
                  <a:pt x="4895507" y="3176270"/>
                </a:lnTo>
                <a:lnTo>
                  <a:pt x="4893195" y="3163570"/>
                </a:lnTo>
                <a:lnTo>
                  <a:pt x="4893386" y="3163570"/>
                </a:lnTo>
                <a:lnTo>
                  <a:pt x="4891583" y="3150870"/>
                </a:lnTo>
                <a:lnTo>
                  <a:pt x="4890490" y="3150870"/>
                </a:lnTo>
                <a:lnTo>
                  <a:pt x="4890020" y="3138170"/>
                </a:lnTo>
                <a:lnTo>
                  <a:pt x="4889563" y="3138170"/>
                </a:lnTo>
                <a:lnTo>
                  <a:pt x="4889500" y="2299970"/>
                </a:lnTo>
                <a:lnTo>
                  <a:pt x="4889754" y="2287270"/>
                </a:lnTo>
                <a:lnTo>
                  <a:pt x="4890414" y="2287270"/>
                </a:lnTo>
                <a:lnTo>
                  <a:pt x="4891722" y="2274570"/>
                </a:lnTo>
                <a:lnTo>
                  <a:pt x="4891583" y="2274570"/>
                </a:lnTo>
                <a:lnTo>
                  <a:pt x="4893386" y="2261870"/>
                </a:lnTo>
                <a:lnTo>
                  <a:pt x="4895266" y="2261870"/>
                </a:lnTo>
                <a:lnTo>
                  <a:pt x="4898047" y="2249170"/>
                </a:lnTo>
                <a:lnTo>
                  <a:pt x="4897767" y="2249170"/>
                </a:lnTo>
                <a:lnTo>
                  <a:pt x="4901006" y="2236470"/>
                </a:lnTo>
                <a:lnTo>
                  <a:pt x="4900676" y="2236470"/>
                </a:lnTo>
                <a:lnTo>
                  <a:pt x="4904371" y="2223770"/>
                </a:lnTo>
                <a:lnTo>
                  <a:pt x="4904016" y="2236470"/>
                </a:lnTo>
                <a:lnTo>
                  <a:pt x="4908143" y="2223770"/>
                </a:lnTo>
                <a:lnTo>
                  <a:pt x="4907737" y="2223770"/>
                </a:lnTo>
                <a:lnTo>
                  <a:pt x="4912284" y="2211070"/>
                </a:lnTo>
                <a:lnTo>
                  <a:pt x="4916335" y="2211070"/>
                </a:lnTo>
                <a:lnTo>
                  <a:pt x="4921694" y="2198370"/>
                </a:lnTo>
                <a:lnTo>
                  <a:pt x="4921186" y="2198370"/>
                </a:lnTo>
                <a:lnTo>
                  <a:pt x="4926927" y="2185670"/>
                </a:lnTo>
                <a:lnTo>
                  <a:pt x="4931930" y="2185670"/>
                </a:lnTo>
                <a:lnTo>
                  <a:pt x="4938407" y="2172970"/>
                </a:lnTo>
                <a:lnTo>
                  <a:pt x="4943983" y="2172970"/>
                </a:lnTo>
                <a:lnTo>
                  <a:pt x="4951146" y="2160270"/>
                </a:lnTo>
                <a:lnTo>
                  <a:pt x="4957242" y="2160270"/>
                </a:lnTo>
                <a:lnTo>
                  <a:pt x="4965039" y="2147570"/>
                </a:lnTo>
                <a:lnTo>
                  <a:pt x="4979213" y="2147570"/>
                </a:lnTo>
                <a:lnTo>
                  <a:pt x="4987836" y="2134870"/>
                </a:lnTo>
                <a:lnTo>
                  <a:pt x="5003355" y="2134870"/>
                </a:lnTo>
                <a:lnTo>
                  <a:pt x="5012715" y="2122170"/>
                </a:lnTo>
                <a:lnTo>
                  <a:pt x="6059779" y="2122170"/>
                </a:lnTo>
                <a:lnTo>
                  <a:pt x="6069139" y="2134870"/>
                </a:lnTo>
                <a:lnTo>
                  <a:pt x="6084659" y="2134870"/>
                </a:lnTo>
                <a:lnTo>
                  <a:pt x="6093282" y="2147570"/>
                </a:lnTo>
                <a:lnTo>
                  <a:pt x="6107455" y="2147570"/>
                </a:lnTo>
                <a:lnTo>
                  <a:pt x="6115253" y="2160270"/>
                </a:lnTo>
                <a:lnTo>
                  <a:pt x="6121349" y="2160270"/>
                </a:lnTo>
                <a:lnTo>
                  <a:pt x="6128512" y="2172970"/>
                </a:lnTo>
                <a:lnTo>
                  <a:pt x="6134087" y="2172970"/>
                </a:lnTo>
                <a:lnTo>
                  <a:pt x="6140551" y="2185670"/>
                </a:lnTo>
                <a:lnTo>
                  <a:pt x="6145568" y="2185670"/>
                </a:lnTo>
                <a:lnTo>
                  <a:pt x="6151308" y="2198370"/>
                </a:lnTo>
                <a:lnTo>
                  <a:pt x="6150800" y="2198370"/>
                </a:lnTo>
                <a:lnTo>
                  <a:pt x="6156160" y="2211070"/>
                </a:lnTo>
                <a:lnTo>
                  <a:pt x="6160211" y="2211070"/>
                </a:lnTo>
                <a:lnTo>
                  <a:pt x="6164758" y="2223770"/>
                </a:lnTo>
                <a:lnTo>
                  <a:pt x="6164351" y="2223770"/>
                </a:lnTo>
                <a:lnTo>
                  <a:pt x="6168466" y="2236470"/>
                </a:lnTo>
                <a:lnTo>
                  <a:pt x="6168123" y="2223770"/>
                </a:lnTo>
                <a:lnTo>
                  <a:pt x="6171806" y="2236470"/>
                </a:lnTo>
                <a:lnTo>
                  <a:pt x="6171489" y="2236470"/>
                </a:lnTo>
                <a:lnTo>
                  <a:pt x="6174727" y="2249170"/>
                </a:lnTo>
                <a:lnTo>
                  <a:pt x="6174448" y="2249170"/>
                </a:lnTo>
                <a:lnTo>
                  <a:pt x="6177229" y="2261870"/>
                </a:lnTo>
                <a:lnTo>
                  <a:pt x="6179109" y="2261870"/>
                </a:lnTo>
                <a:lnTo>
                  <a:pt x="6180912" y="2274570"/>
                </a:lnTo>
                <a:lnTo>
                  <a:pt x="6180772" y="2274570"/>
                </a:lnTo>
                <a:lnTo>
                  <a:pt x="6182080" y="2287270"/>
                </a:lnTo>
                <a:lnTo>
                  <a:pt x="6182741" y="2287270"/>
                </a:lnTo>
                <a:lnTo>
                  <a:pt x="6182931" y="2299970"/>
                </a:lnTo>
                <a:lnTo>
                  <a:pt x="6182995" y="2173274"/>
                </a:lnTo>
                <a:lnTo>
                  <a:pt x="6182868" y="2172970"/>
                </a:lnTo>
                <a:lnTo>
                  <a:pt x="6176061" y="2172970"/>
                </a:lnTo>
                <a:lnTo>
                  <a:pt x="6169368" y="2160270"/>
                </a:lnTo>
                <a:lnTo>
                  <a:pt x="6162891" y="2147570"/>
                </a:lnTo>
                <a:lnTo>
                  <a:pt x="6154788" y="2147570"/>
                </a:lnTo>
                <a:lnTo>
                  <a:pt x="6147638" y="2134870"/>
                </a:lnTo>
                <a:lnTo>
                  <a:pt x="6139497" y="2134870"/>
                </a:lnTo>
                <a:lnTo>
                  <a:pt x="6131001" y="2122170"/>
                </a:lnTo>
                <a:lnTo>
                  <a:pt x="6121425" y="2122170"/>
                </a:lnTo>
                <a:lnTo>
                  <a:pt x="6113069" y="2109470"/>
                </a:lnTo>
                <a:lnTo>
                  <a:pt x="6102820" y="2109470"/>
                </a:lnTo>
                <a:lnTo>
                  <a:pt x="6093942" y="2096770"/>
                </a:lnTo>
                <a:lnTo>
                  <a:pt x="6090831" y="2096770"/>
                </a:lnTo>
                <a:lnTo>
                  <a:pt x="6095301" y="2091055"/>
                </a:lnTo>
                <a:lnTo>
                  <a:pt x="6117158" y="2091055"/>
                </a:lnTo>
                <a:lnTo>
                  <a:pt x="6126416" y="2078355"/>
                </a:lnTo>
                <a:lnTo>
                  <a:pt x="6146597" y="2078355"/>
                </a:lnTo>
                <a:lnTo>
                  <a:pt x="6155093" y="2065655"/>
                </a:lnTo>
                <a:lnTo>
                  <a:pt x="6164783" y="2065655"/>
                </a:lnTo>
                <a:lnTo>
                  <a:pt x="6172670" y="2052955"/>
                </a:lnTo>
                <a:lnTo>
                  <a:pt x="6181636" y="2052955"/>
                </a:lnTo>
                <a:lnTo>
                  <a:pt x="6188888" y="2040255"/>
                </a:lnTo>
                <a:lnTo>
                  <a:pt x="6189523" y="2040255"/>
                </a:lnTo>
                <a:lnTo>
                  <a:pt x="6196457" y="2027555"/>
                </a:lnTo>
                <a:lnTo>
                  <a:pt x="6204216" y="2027555"/>
                </a:lnTo>
                <a:lnTo>
                  <a:pt x="6210414" y="2014855"/>
                </a:lnTo>
                <a:lnTo>
                  <a:pt x="6210960" y="2014855"/>
                </a:lnTo>
                <a:lnTo>
                  <a:pt x="6216802" y="2002155"/>
                </a:lnTo>
                <a:lnTo>
                  <a:pt x="6223228" y="2002155"/>
                </a:lnTo>
                <a:lnTo>
                  <a:pt x="6228258" y="1989455"/>
                </a:lnTo>
                <a:lnTo>
                  <a:pt x="6228702" y="1989455"/>
                </a:lnTo>
                <a:lnTo>
                  <a:pt x="6233299" y="1976755"/>
                </a:lnTo>
                <a:lnTo>
                  <a:pt x="6233719" y="1976755"/>
                </a:lnTo>
                <a:lnTo>
                  <a:pt x="6237884" y="1964055"/>
                </a:lnTo>
                <a:lnTo>
                  <a:pt x="6242012" y="1964055"/>
                </a:lnTo>
                <a:lnTo>
                  <a:pt x="6242329" y="1951355"/>
                </a:lnTo>
                <a:lnTo>
                  <a:pt x="6245885" y="1951355"/>
                </a:lnTo>
                <a:lnTo>
                  <a:pt x="6248717" y="1938655"/>
                </a:lnTo>
                <a:lnTo>
                  <a:pt x="6248933" y="1938655"/>
                </a:lnTo>
                <a:lnTo>
                  <a:pt x="6251283" y="1925955"/>
                </a:lnTo>
                <a:lnTo>
                  <a:pt x="6251473" y="1925955"/>
                </a:lnTo>
                <a:lnTo>
                  <a:pt x="6253315" y="1913255"/>
                </a:lnTo>
                <a:lnTo>
                  <a:pt x="6253454" y="1913255"/>
                </a:lnTo>
                <a:lnTo>
                  <a:pt x="6254788" y="1900555"/>
                </a:lnTo>
                <a:lnTo>
                  <a:pt x="6255334" y="1900555"/>
                </a:lnTo>
                <a:lnTo>
                  <a:pt x="6255715" y="1887855"/>
                </a:lnTo>
                <a:lnTo>
                  <a:pt x="6255944" y="1887855"/>
                </a:lnTo>
                <a:lnTo>
                  <a:pt x="6256020" y="224155"/>
                </a:lnTo>
                <a:lnTo>
                  <a:pt x="6255740" y="224155"/>
                </a:lnTo>
                <a:lnTo>
                  <a:pt x="6255372" y="211455"/>
                </a:lnTo>
                <a:lnTo>
                  <a:pt x="6254788" y="211455"/>
                </a:lnTo>
                <a:lnTo>
                  <a:pt x="6253454" y="198755"/>
                </a:lnTo>
                <a:lnTo>
                  <a:pt x="6253315" y="198755"/>
                </a:lnTo>
                <a:lnTo>
                  <a:pt x="6251473" y="186055"/>
                </a:lnTo>
                <a:lnTo>
                  <a:pt x="6251283" y="186055"/>
                </a:lnTo>
                <a:lnTo>
                  <a:pt x="6248933" y="173355"/>
                </a:lnTo>
                <a:lnTo>
                  <a:pt x="6248717" y="173355"/>
                </a:lnTo>
                <a:lnTo>
                  <a:pt x="6245885" y="160655"/>
                </a:lnTo>
                <a:lnTo>
                  <a:pt x="6245618" y="160655"/>
                </a:lnTo>
                <a:lnTo>
                  <a:pt x="6242329" y="147955"/>
                </a:lnTo>
                <a:lnTo>
                  <a:pt x="6238252" y="147955"/>
                </a:lnTo>
                <a:lnTo>
                  <a:pt x="6237884" y="135255"/>
                </a:lnTo>
                <a:lnTo>
                  <a:pt x="6233299" y="135255"/>
                </a:lnTo>
                <a:lnTo>
                  <a:pt x="6228702" y="122555"/>
                </a:lnTo>
                <a:lnTo>
                  <a:pt x="6228258" y="122555"/>
                </a:lnTo>
                <a:lnTo>
                  <a:pt x="6223228" y="109855"/>
                </a:lnTo>
                <a:lnTo>
                  <a:pt x="6222746" y="109855"/>
                </a:lnTo>
                <a:lnTo>
                  <a:pt x="6217920" y="98590"/>
                </a:lnTo>
                <a:lnTo>
                  <a:pt x="6217920" y="224155"/>
                </a:lnTo>
                <a:lnTo>
                  <a:pt x="6217856" y="1887855"/>
                </a:lnTo>
                <a:lnTo>
                  <a:pt x="6217374" y="1887855"/>
                </a:lnTo>
                <a:lnTo>
                  <a:pt x="6216916" y="1900555"/>
                </a:lnTo>
                <a:lnTo>
                  <a:pt x="6215659" y="1913255"/>
                </a:lnTo>
                <a:lnTo>
                  <a:pt x="6214161" y="1913255"/>
                </a:lnTo>
                <a:lnTo>
                  <a:pt x="6211811" y="1925955"/>
                </a:lnTo>
                <a:lnTo>
                  <a:pt x="6212052" y="1925955"/>
                </a:lnTo>
                <a:lnTo>
                  <a:pt x="6209246" y="1938655"/>
                </a:lnTo>
                <a:lnTo>
                  <a:pt x="6206566" y="1938655"/>
                </a:lnTo>
                <a:lnTo>
                  <a:pt x="6202819" y="1951355"/>
                </a:lnTo>
                <a:lnTo>
                  <a:pt x="6203188" y="1951355"/>
                </a:lnTo>
                <a:lnTo>
                  <a:pt x="6198984" y="1964055"/>
                </a:lnTo>
                <a:lnTo>
                  <a:pt x="6195225" y="1964055"/>
                </a:lnTo>
                <a:lnTo>
                  <a:pt x="6190196" y="1976755"/>
                </a:lnTo>
                <a:lnTo>
                  <a:pt x="6190666" y="1976755"/>
                </a:lnTo>
                <a:lnTo>
                  <a:pt x="6185230" y="1989455"/>
                </a:lnTo>
                <a:lnTo>
                  <a:pt x="6180467" y="1989455"/>
                </a:lnTo>
                <a:lnTo>
                  <a:pt x="6174257" y="2002155"/>
                </a:lnTo>
                <a:lnTo>
                  <a:pt x="6168885" y="2002155"/>
                </a:lnTo>
                <a:lnTo>
                  <a:pt x="6161964" y="2014855"/>
                </a:lnTo>
                <a:lnTo>
                  <a:pt x="6156007" y="2014855"/>
                </a:lnTo>
                <a:lnTo>
                  <a:pt x="6148425" y="2027555"/>
                </a:lnTo>
                <a:lnTo>
                  <a:pt x="6141961" y="2027555"/>
                </a:lnTo>
                <a:lnTo>
                  <a:pt x="6133770" y="2040255"/>
                </a:lnTo>
                <a:lnTo>
                  <a:pt x="6118885" y="2040255"/>
                </a:lnTo>
                <a:lnTo>
                  <a:pt x="6109881" y="2052955"/>
                </a:lnTo>
                <a:lnTo>
                  <a:pt x="6093714" y="2052955"/>
                </a:lnTo>
                <a:lnTo>
                  <a:pt x="6083998" y="2065655"/>
                </a:lnTo>
                <a:lnTo>
                  <a:pt x="5135816" y="2065655"/>
                </a:lnTo>
                <a:lnTo>
                  <a:pt x="5126101" y="2052955"/>
                </a:lnTo>
                <a:lnTo>
                  <a:pt x="5109934" y="2052955"/>
                </a:lnTo>
                <a:lnTo>
                  <a:pt x="5100917" y="2040255"/>
                </a:lnTo>
                <a:lnTo>
                  <a:pt x="5086045" y="2040255"/>
                </a:lnTo>
                <a:lnTo>
                  <a:pt x="5077841" y="2027555"/>
                </a:lnTo>
                <a:lnTo>
                  <a:pt x="5071389" y="2027555"/>
                </a:lnTo>
                <a:lnTo>
                  <a:pt x="5063795" y="2014855"/>
                </a:lnTo>
                <a:lnTo>
                  <a:pt x="5057851" y="2014855"/>
                </a:lnTo>
                <a:lnTo>
                  <a:pt x="5050929" y="2002155"/>
                </a:lnTo>
                <a:lnTo>
                  <a:pt x="5045557" y="2002155"/>
                </a:lnTo>
                <a:lnTo>
                  <a:pt x="5039347" y="1989455"/>
                </a:lnTo>
                <a:lnTo>
                  <a:pt x="5034585" y="1989455"/>
                </a:lnTo>
                <a:lnTo>
                  <a:pt x="5029149" y="1976755"/>
                </a:lnTo>
                <a:lnTo>
                  <a:pt x="5029619" y="1976755"/>
                </a:lnTo>
                <a:lnTo>
                  <a:pt x="5024590" y="1964055"/>
                </a:lnTo>
                <a:lnTo>
                  <a:pt x="5020818" y="1964055"/>
                </a:lnTo>
                <a:lnTo>
                  <a:pt x="5016627" y="1951355"/>
                </a:lnTo>
                <a:lnTo>
                  <a:pt x="5016995" y="1951355"/>
                </a:lnTo>
                <a:lnTo>
                  <a:pt x="5013249" y="1938655"/>
                </a:lnTo>
                <a:lnTo>
                  <a:pt x="5010569" y="1938655"/>
                </a:lnTo>
                <a:lnTo>
                  <a:pt x="5007749" y="1925955"/>
                </a:lnTo>
                <a:lnTo>
                  <a:pt x="5007991" y="1925955"/>
                </a:lnTo>
                <a:lnTo>
                  <a:pt x="5005654" y="1913255"/>
                </a:lnTo>
                <a:lnTo>
                  <a:pt x="5004155" y="1913255"/>
                </a:lnTo>
                <a:lnTo>
                  <a:pt x="5002822" y="1900555"/>
                </a:lnTo>
                <a:lnTo>
                  <a:pt x="5002428" y="1887855"/>
                </a:lnTo>
                <a:lnTo>
                  <a:pt x="5001958" y="1887855"/>
                </a:lnTo>
                <a:lnTo>
                  <a:pt x="5001895" y="228600"/>
                </a:lnTo>
                <a:lnTo>
                  <a:pt x="5001895" y="224155"/>
                </a:lnTo>
                <a:lnTo>
                  <a:pt x="5002123" y="224155"/>
                </a:lnTo>
                <a:lnTo>
                  <a:pt x="5002466" y="211455"/>
                </a:lnTo>
                <a:lnTo>
                  <a:pt x="5002822" y="211455"/>
                </a:lnTo>
                <a:lnTo>
                  <a:pt x="5004155" y="198755"/>
                </a:lnTo>
                <a:lnTo>
                  <a:pt x="5004003" y="198755"/>
                </a:lnTo>
                <a:lnTo>
                  <a:pt x="5005844" y="186055"/>
                </a:lnTo>
                <a:lnTo>
                  <a:pt x="5007749" y="186055"/>
                </a:lnTo>
                <a:lnTo>
                  <a:pt x="5010569" y="173355"/>
                </a:lnTo>
                <a:lnTo>
                  <a:pt x="5010289" y="173355"/>
                </a:lnTo>
                <a:lnTo>
                  <a:pt x="5013579" y="160655"/>
                </a:lnTo>
                <a:lnTo>
                  <a:pt x="5016627" y="160655"/>
                </a:lnTo>
                <a:lnTo>
                  <a:pt x="5020818" y="147955"/>
                </a:lnTo>
                <a:lnTo>
                  <a:pt x="5020411" y="147955"/>
                </a:lnTo>
                <a:lnTo>
                  <a:pt x="5025034" y="135255"/>
                </a:lnTo>
                <a:lnTo>
                  <a:pt x="5029149" y="135255"/>
                </a:lnTo>
                <a:lnTo>
                  <a:pt x="5034585" y="122555"/>
                </a:lnTo>
                <a:lnTo>
                  <a:pt x="5034064" y="122555"/>
                </a:lnTo>
                <a:lnTo>
                  <a:pt x="5039893" y="109855"/>
                </a:lnTo>
                <a:lnTo>
                  <a:pt x="5039347" y="122555"/>
                </a:lnTo>
                <a:lnTo>
                  <a:pt x="5045557" y="109855"/>
                </a:lnTo>
                <a:lnTo>
                  <a:pt x="5044973" y="109855"/>
                </a:lnTo>
                <a:lnTo>
                  <a:pt x="5051539" y="97155"/>
                </a:lnTo>
                <a:lnTo>
                  <a:pt x="5057216" y="97155"/>
                </a:lnTo>
                <a:lnTo>
                  <a:pt x="5064468" y="84455"/>
                </a:lnTo>
                <a:lnTo>
                  <a:pt x="5070678" y="84455"/>
                </a:lnTo>
                <a:lnTo>
                  <a:pt x="5078577" y="71755"/>
                </a:lnTo>
                <a:lnTo>
                  <a:pt x="5092979" y="71755"/>
                </a:lnTo>
                <a:lnTo>
                  <a:pt x="5101729" y="59055"/>
                </a:lnTo>
                <a:lnTo>
                  <a:pt x="5117490" y="59055"/>
                </a:lnTo>
                <a:lnTo>
                  <a:pt x="5126990" y="46355"/>
                </a:lnTo>
                <a:lnTo>
                  <a:pt x="6092825" y="46355"/>
                </a:lnTo>
                <a:lnTo>
                  <a:pt x="6102324" y="59055"/>
                </a:lnTo>
                <a:lnTo>
                  <a:pt x="6118085" y="59055"/>
                </a:lnTo>
                <a:lnTo>
                  <a:pt x="6126823" y="71755"/>
                </a:lnTo>
                <a:lnTo>
                  <a:pt x="6141224" y="71755"/>
                </a:lnTo>
                <a:lnTo>
                  <a:pt x="6149137" y="84455"/>
                </a:lnTo>
                <a:lnTo>
                  <a:pt x="6155334" y="84455"/>
                </a:lnTo>
                <a:lnTo>
                  <a:pt x="6162599" y="97155"/>
                </a:lnTo>
                <a:lnTo>
                  <a:pt x="6168275" y="97155"/>
                </a:lnTo>
                <a:lnTo>
                  <a:pt x="6174841" y="109855"/>
                </a:lnTo>
                <a:lnTo>
                  <a:pt x="6174257" y="109855"/>
                </a:lnTo>
                <a:lnTo>
                  <a:pt x="6180467" y="122555"/>
                </a:lnTo>
                <a:lnTo>
                  <a:pt x="6179921" y="109855"/>
                </a:lnTo>
                <a:lnTo>
                  <a:pt x="6185738" y="122555"/>
                </a:lnTo>
                <a:lnTo>
                  <a:pt x="6185230" y="122555"/>
                </a:lnTo>
                <a:lnTo>
                  <a:pt x="6190666" y="135255"/>
                </a:lnTo>
                <a:lnTo>
                  <a:pt x="6194780" y="135255"/>
                </a:lnTo>
                <a:lnTo>
                  <a:pt x="6199403" y="147955"/>
                </a:lnTo>
                <a:lnTo>
                  <a:pt x="6198984" y="147955"/>
                </a:lnTo>
                <a:lnTo>
                  <a:pt x="6203188" y="160655"/>
                </a:lnTo>
                <a:lnTo>
                  <a:pt x="6206236" y="160655"/>
                </a:lnTo>
                <a:lnTo>
                  <a:pt x="6209525" y="173355"/>
                </a:lnTo>
                <a:lnTo>
                  <a:pt x="6209246" y="173355"/>
                </a:lnTo>
                <a:lnTo>
                  <a:pt x="6212052" y="186055"/>
                </a:lnTo>
                <a:lnTo>
                  <a:pt x="6213970" y="186055"/>
                </a:lnTo>
                <a:lnTo>
                  <a:pt x="6215812" y="198755"/>
                </a:lnTo>
                <a:lnTo>
                  <a:pt x="6215659" y="198755"/>
                </a:lnTo>
                <a:lnTo>
                  <a:pt x="6216993" y="211455"/>
                </a:lnTo>
                <a:lnTo>
                  <a:pt x="6217348" y="211455"/>
                </a:lnTo>
                <a:lnTo>
                  <a:pt x="6217678" y="224155"/>
                </a:lnTo>
                <a:lnTo>
                  <a:pt x="6217920" y="224155"/>
                </a:lnTo>
                <a:lnTo>
                  <a:pt x="6217920" y="98590"/>
                </a:lnTo>
                <a:lnTo>
                  <a:pt x="6217310" y="97155"/>
                </a:lnTo>
                <a:lnTo>
                  <a:pt x="6210414" y="97155"/>
                </a:lnTo>
                <a:lnTo>
                  <a:pt x="6204216" y="84455"/>
                </a:lnTo>
                <a:lnTo>
                  <a:pt x="6203632" y="84455"/>
                </a:lnTo>
                <a:lnTo>
                  <a:pt x="6197066" y="71755"/>
                </a:lnTo>
                <a:lnTo>
                  <a:pt x="6188888" y="71755"/>
                </a:lnTo>
                <a:lnTo>
                  <a:pt x="6181636" y="59055"/>
                </a:lnTo>
                <a:lnTo>
                  <a:pt x="6172670" y="59055"/>
                </a:lnTo>
                <a:lnTo>
                  <a:pt x="6164783" y="46355"/>
                </a:lnTo>
                <a:lnTo>
                  <a:pt x="6155093" y="46355"/>
                </a:lnTo>
                <a:lnTo>
                  <a:pt x="6146597" y="33655"/>
                </a:lnTo>
                <a:lnTo>
                  <a:pt x="6136259" y="33655"/>
                </a:lnTo>
                <a:lnTo>
                  <a:pt x="6127242" y="20955"/>
                </a:lnTo>
                <a:lnTo>
                  <a:pt x="6105918" y="20955"/>
                </a:lnTo>
                <a:lnTo>
                  <a:pt x="6096203" y="8255"/>
                </a:lnTo>
                <a:lnTo>
                  <a:pt x="5123612" y="8255"/>
                </a:lnTo>
                <a:lnTo>
                  <a:pt x="5113896" y="20955"/>
                </a:lnTo>
                <a:lnTo>
                  <a:pt x="5092560" y="20955"/>
                </a:lnTo>
                <a:lnTo>
                  <a:pt x="5083556" y="33655"/>
                </a:lnTo>
                <a:lnTo>
                  <a:pt x="5073205" y="33655"/>
                </a:lnTo>
                <a:lnTo>
                  <a:pt x="5064722" y="46355"/>
                </a:lnTo>
                <a:lnTo>
                  <a:pt x="5055032" y="46355"/>
                </a:lnTo>
                <a:lnTo>
                  <a:pt x="5047145" y="59055"/>
                </a:lnTo>
                <a:lnTo>
                  <a:pt x="5038179" y="59055"/>
                </a:lnTo>
                <a:lnTo>
                  <a:pt x="5030927" y="71755"/>
                </a:lnTo>
                <a:lnTo>
                  <a:pt x="5022748" y="71755"/>
                </a:lnTo>
                <a:lnTo>
                  <a:pt x="5016182" y="84455"/>
                </a:lnTo>
                <a:lnTo>
                  <a:pt x="5015598" y="84455"/>
                </a:lnTo>
                <a:lnTo>
                  <a:pt x="5009388" y="97155"/>
                </a:lnTo>
                <a:lnTo>
                  <a:pt x="5002504" y="97155"/>
                </a:lnTo>
                <a:lnTo>
                  <a:pt x="4997069" y="109855"/>
                </a:lnTo>
                <a:lnTo>
                  <a:pt x="4996586" y="109855"/>
                </a:lnTo>
                <a:lnTo>
                  <a:pt x="4991557" y="122555"/>
                </a:lnTo>
                <a:lnTo>
                  <a:pt x="4991112" y="122555"/>
                </a:lnTo>
                <a:lnTo>
                  <a:pt x="4986502" y="135255"/>
                </a:lnTo>
                <a:lnTo>
                  <a:pt x="4981918" y="135255"/>
                </a:lnTo>
                <a:lnTo>
                  <a:pt x="4981892" y="135851"/>
                </a:lnTo>
                <a:lnTo>
                  <a:pt x="4978882" y="127000"/>
                </a:lnTo>
                <a:lnTo>
                  <a:pt x="4978476" y="127000"/>
                </a:lnTo>
                <a:lnTo>
                  <a:pt x="4973701" y="114300"/>
                </a:lnTo>
                <a:lnTo>
                  <a:pt x="4973256" y="114300"/>
                </a:lnTo>
                <a:lnTo>
                  <a:pt x="4968062" y="101600"/>
                </a:lnTo>
                <a:lnTo>
                  <a:pt x="4963795" y="101600"/>
                </a:lnTo>
                <a:lnTo>
                  <a:pt x="4963795" y="228600"/>
                </a:lnTo>
                <a:lnTo>
                  <a:pt x="4963731" y="1104900"/>
                </a:lnTo>
                <a:lnTo>
                  <a:pt x="4963236" y="1104900"/>
                </a:lnTo>
                <a:lnTo>
                  <a:pt x="4962753" y="1117600"/>
                </a:lnTo>
                <a:lnTo>
                  <a:pt x="4962245" y="1117600"/>
                </a:lnTo>
                <a:lnTo>
                  <a:pt x="4961483" y="1130300"/>
                </a:lnTo>
                <a:lnTo>
                  <a:pt x="4961598" y="1117600"/>
                </a:lnTo>
                <a:lnTo>
                  <a:pt x="4959693" y="1130300"/>
                </a:lnTo>
                <a:lnTo>
                  <a:pt x="4959883" y="1130300"/>
                </a:lnTo>
                <a:lnTo>
                  <a:pt x="4957470" y="1143000"/>
                </a:lnTo>
                <a:lnTo>
                  <a:pt x="4957711" y="1143000"/>
                </a:lnTo>
                <a:lnTo>
                  <a:pt x="4954803" y="1155700"/>
                </a:lnTo>
                <a:lnTo>
                  <a:pt x="4951996" y="1155700"/>
                </a:lnTo>
                <a:lnTo>
                  <a:pt x="4948136" y="1168400"/>
                </a:lnTo>
                <a:lnTo>
                  <a:pt x="4948491" y="1168400"/>
                </a:lnTo>
                <a:lnTo>
                  <a:pt x="4944161" y="1181100"/>
                </a:lnTo>
                <a:lnTo>
                  <a:pt x="4944567" y="1181100"/>
                </a:lnTo>
                <a:lnTo>
                  <a:pt x="4939792" y="1193800"/>
                </a:lnTo>
                <a:lnTo>
                  <a:pt x="4940236" y="1181100"/>
                </a:lnTo>
                <a:lnTo>
                  <a:pt x="4935029" y="1193800"/>
                </a:lnTo>
                <a:lnTo>
                  <a:pt x="4935499" y="1193800"/>
                </a:lnTo>
                <a:lnTo>
                  <a:pt x="4929886" y="1206500"/>
                </a:lnTo>
                <a:lnTo>
                  <a:pt x="4924907" y="1206500"/>
                </a:lnTo>
                <a:lnTo>
                  <a:pt x="4918494" y="1219200"/>
                </a:lnTo>
                <a:lnTo>
                  <a:pt x="4919065" y="1219200"/>
                </a:lnTo>
                <a:lnTo>
                  <a:pt x="4912271" y="1231900"/>
                </a:lnTo>
                <a:lnTo>
                  <a:pt x="4906365" y="1231900"/>
                </a:lnTo>
                <a:lnTo>
                  <a:pt x="4898860" y="1244600"/>
                </a:lnTo>
                <a:lnTo>
                  <a:pt x="4892395" y="1244600"/>
                </a:lnTo>
                <a:lnTo>
                  <a:pt x="4884217" y="1257300"/>
                </a:lnTo>
                <a:lnTo>
                  <a:pt x="4869243" y="1257300"/>
                </a:lnTo>
                <a:lnTo>
                  <a:pt x="4860188" y="1270000"/>
                </a:lnTo>
                <a:lnTo>
                  <a:pt x="4843792" y="1270000"/>
                </a:lnTo>
                <a:lnTo>
                  <a:pt x="4833975" y="1282700"/>
                </a:lnTo>
                <a:lnTo>
                  <a:pt x="4796917" y="1282700"/>
                </a:lnTo>
                <a:lnTo>
                  <a:pt x="4791519" y="1295400"/>
                </a:lnTo>
                <a:lnTo>
                  <a:pt x="936815" y="1295400"/>
                </a:lnTo>
                <a:lnTo>
                  <a:pt x="931418" y="1282700"/>
                </a:lnTo>
                <a:lnTo>
                  <a:pt x="894359" y="1282700"/>
                </a:lnTo>
                <a:lnTo>
                  <a:pt x="884542" y="1270000"/>
                </a:lnTo>
                <a:lnTo>
                  <a:pt x="868146" y="1270000"/>
                </a:lnTo>
                <a:lnTo>
                  <a:pt x="859091" y="1257300"/>
                </a:lnTo>
                <a:lnTo>
                  <a:pt x="844118" y="1257300"/>
                </a:lnTo>
                <a:lnTo>
                  <a:pt x="835939" y="1244600"/>
                </a:lnTo>
                <a:lnTo>
                  <a:pt x="829475" y="1244600"/>
                </a:lnTo>
                <a:lnTo>
                  <a:pt x="821969" y="1231900"/>
                </a:lnTo>
                <a:lnTo>
                  <a:pt x="816063" y="1231900"/>
                </a:lnTo>
                <a:lnTo>
                  <a:pt x="809269" y="1219200"/>
                </a:lnTo>
                <a:lnTo>
                  <a:pt x="809840" y="1219200"/>
                </a:lnTo>
                <a:lnTo>
                  <a:pt x="803427" y="1206500"/>
                </a:lnTo>
                <a:lnTo>
                  <a:pt x="798449" y="1206500"/>
                </a:lnTo>
                <a:lnTo>
                  <a:pt x="792835" y="1193800"/>
                </a:lnTo>
                <a:lnTo>
                  <a:pt x="793305" y="1193800"/>
                </a:lnTo>
                <a:lnTo>
                  <a:pt x="788098" y="1181100"/>
                </a:lnTo>
                <a:lnTo>
                  <a:pt x="788543" y="1193800"/>
                </a:lnTo>
                <a:lnTo>
                  <a:pt x="783767" y="1181100"/>
                </a:lnTo>
                <a:lnTo>
                  <a:pt x="784174" y="1181100"/>
                </a:lnTo>
                <a:lnTo>
                  <a:pt x="779843" y="1168400"/>
                </a:lnTo>
                <a:lnTo>
                  <a:pt x="780199" y="1168400"/>
                </a:lnTo>
                <a:lnTo>
                  <a:pt x="776338" y="1155700"/>
                </a:lnTo>
                <a:lnTo>
                  <a:pt x="773531" y="1155700"/>
                </a:lnTo>
                <a:lnTo>
                  <a:pt x="770623" y="1143000"/>
                </a:lnTo>
                <a:lnTo>
                  <a:pt x="770864" y="1143000"/>
                </a:lnTo>
                <a:lnTo>
                  <a:pt x="768438" y="1130300"/>
                </a:lnTo>
                <a:lnTo>
                  <a:pt x="768642" y="1130300"/>
                </a:lnTo>
                <a:lnTo>
                  <a:pt x="766737" y="1117600"/>
                </a:lnTo>
                <a:lnTo>
                  <a:pt x="766851" y="1130300"/>
                </a:lnTo>
                <a:lnTo>
                  <a:pt x="766089" y="1117600"/>
                </a:lnTo>
                <a:lnTo>
                  <a:pt x="765581" y="1117600"/>
                </a:lnTo>
                <a:lnTo>
                  <a:pt x="765098" y="1104900"/>
                </a:lnTo>
                <a:lnTo>
                  <a:pt x="764603" y="1104900"/>
                </a:lnTo>
                <a:lnTo>
                  <a:pt x="764540" y="228600"/>
                </a:lnTo>
                <a:lnTo>
                  <a:pt x="764806" y="215900"/>
                </a:lnTo>
                <a:lnTo>
                  <a:pt x="765098" y="215900"/>
                </a:lnTo>
                <a:lnTo>
                  <a:pt x="765581" y="203200"/>
                </a:lnTo>
                <a:lnTo>
                  <a:pt x="766737" y="203200"/>
                </a:lnTo>
                <a:lnTo>
                  <a:pt x="768642" y="190500"/>
                </a:lnTo>
                <a:lnTo>
                  <a:pt x="768438" y="190500"/>
                </a:lnTo>
                <a:lnTo>
                  <a:pt x="770864" y="177800"/>
                </a:lnTo>
                <a:lnTo>
                  <a:pt x="770623" y="177800"/>
                </a:lnTo>
                <a:lnTo>
                  <a:pt x="773531" y="165100"/>
                </a:lnTo>
                <a:lnTo>
                  <a:pt x="776338" y="165100"/>
                </a:lnTo>
                <a:lnTo>
                  <a:pt x="780199" y="152400"/>
                </a:lnTo>
                <a:lnTo>
                  <a:pt x="779843" y="152400"/>
                </a:lnTo>
                <a:lnTo>
                  <a:pt x="784174" y="139700"/>
                </a:lnTo>
                <a:lnTo>
                  <a:pt x="788098" y="139700"/>
                </a:lnTo>
                <a:lnTo>
                  <a:pt x="793305" y="127000"/>
                </a:lnTo>
                <a:lnTo>
                  <a:pt x="792835" y="127000"/>
                </a:lnTo>
                <a:lnTo>
                  <a:pt x="798449" y="114300"/>
                </a:lnTo>
                <a:lnTo>
                  <a:pt x="803427" y="114300"/>
                </a:lnTo>
                <a:lnTo>
                  <a:pt x="809840" y="101600"/>
                </a:lnTo>
                <a:lnTo>
                  <a:pt x="815454" y="101600"/>
                </a:lnTo>
                <a:lnTo>
                  <a:pt x="822604" y="88900"/>
                </a:lnTo>
                <a:lnTo>
                  <a:pt x="828802" y="88900"/>
                </a:lnTo>
                <a:lnTo>
                  <a:pt x="836650" y="76200"/>
                </a:lnTo>
                <a:lnTo>
                  <a:pt x="843381" y="76200"/>
                </a:lnTo>
                <a:lnTo>
                  <a:pt x="851865" y="63500"/>
                </a:lnTo>
                <a:lnTo>
                  <a:pt x="859091" y="63500"/>
                </a:lnTo>
                <a:lnTo>
                  <a:pt x="868146" y="50800"/>
                </a:lnTo>
                <a:lnTo>
                  <a:pt x="884542" y="50800"/>
                </a:lnTo>
                <a:lnTo>
                  <a:pt x="894359" y="38100"/>
                </a:lnTo>
                <a:lnTo>
                  <a:pt x="4833975" y="38100"/>
                </a:lnTo>
                <a:lnTo>
                  <a:pt x="4843792" y="50800"/>
                </a:lnTo>
                <a:lnTo>
                  <a:pt x="4860188" y="50800"/>
                </a:lnTo>
                <a:lnTo>
                  <a:pt x="4869243" y="63500"/>
                </a:lnTo>
                <a:lnTo>
                  <a:pt x="4876470" y="63500"/>
                </a:lnTo>
                <a:lnTo>
                  <a:pt x="4884953" y="76200"/>
                </a:lnTo>
                <a:lnTo>
                  <a:pt x="4891684" y="76200"/>
                </a:lnTo>
                <a:lnTo>
                  <a:pt x="4899533" y="88900"/>
                </a:lnTo>
                <a:lnTo>
                  <a:pt x="4905730" y="88900"/>
                </a:lnTo>
                <a:lnTo>
                  <a:pt x="4912880" y="101600"/>
                </a:lnTo>
                <a:lnTo>
                  <a:pt x="4918494" y="101600"/>
                </a:lnTo>
                <a:lnTo>
                  <a:pt x="4924907" y="114300"/>
                </a:lnTo>
                <a:lnTo>
                  <a:pt x="4929886" y="114300"/>
                </a:lnTo>
                <a:lnTo>
                  <a:pt x="4935499" y="127000"/>
                </a:lnTo>
                <a:lnTo>
                  <a:pt x="4935029" y="127000"/>
                </a:lnTo>
                <a:lnTo>
                  <a:pt x="4940236" y="139700"/>
                </a:lnTo>
                <a:lnTo>
                  <a:pt x="4944161" y="139700"/>
                </a:lnTo>
                <a:lnTo>
                  <a:pt x="4948491" y="152400"/>
                </a:lnTo>
                <a:lnTo>
                  <a:pt x="4948136" y="152400"/>
                </a:lnTo>
                <a:lnTo>
                  <a:pt x="4951996" y="165100"/>
                </a:lnTo>
                <a:lnTo>
                  <a:pt x="4954803" y="165100"/>
                </a:lnTo>
                <a:lnTo>
                  <a:pt x="4957711" y="177800"/>
                </a:lnTo>
                <a:lnTo>
                  <a:pt x="4957470" y="177800"/>
                </a:lnTo>
                <a:lnTo>
                  <a:pt x="4959883" y="190500"/>
                </a:lnTo>
                <a:lnTo>
                  <a:pt x="4959693" y="190500"/>
                </a:lnTo>
                <a:lnTo>
                  <a:pt x="4961598" y="203200"/>
                </a:lnTo>
                <a:lnTo>
                  <a:pt x="4962753" y="203200"/>
                </a:lnTo>
                <a:lnTo>
                  <a:pt x="4963236" y="215900"/>
                </a:lnTo>
                <a:lnTo>
                  <a:pt x="4963528" y="215900"/>
                </a:lnTo>
                <a:lnTo>
                  <a:pt x="4963744" y="228600"/>
                </a:lnTo>
                <a:lnTo>
                  <a:pt x="4963795" y="101600"/>
                </a:lnTo>
                <a:lnTo>
                  <a:pt x="4961445" y="101600"/>
                </a:lnTo>
                <a:lnTo>
                  <a:pt x="4955413" y="88900"/>
                </a:lnTo>
                <a:lnTo>
                  <a:pt x="4954867" y="88900"/>
                </a:lnTo>
                <a:lnTo>
                  <a:pt x="4948453" y="76200"/>
                </a:lnTo>
                <a:lnTo>
                  <a:pt x="4940465" y="76200"/>
                </a:lnTo>
                <a:lnTo>
                  <a:pt x="4933302" y="63500"/>
                </a:lnTo>
                <a:lnTo>
                  <a:pt x="4932654" y="63500"/>
                </a:lnTo>
                <a:lnTo>
                  <a:pt x="4925149" y="50800"/>
                </a:lnTo>
                <a:lnTo>
                  <a:pt x="4915928" y="50800"/>
                </a:lnTo>
                <a:lnTo>
                  <a:pt x="4907762" y="38100"/>
                </a:lnTo>
                <a:lnTo>
                  <a:pt x="4897793" y="38100"/>
                </a:lnTo>
                <a:lnTo>
                  <a:pt x="4888242" y="25400"/>
                </a:lnTo>
                <a:lnTo>
                  <a:pt x="4879187" y="25400"/>
                </a:lnTo>
                <a:lnTo>
                  <a:pt x="4869053" y="12700"/>
                </a:lnTo>
                <a:lnTo>
                  <a:pt x="4847069" y="12700"/>
                </a:lnTo>
                <a:lnTo>
                  <a:pt x="4836122" y="0"/>
                </a:lnTo>
                <a:lnTo>
                  <a:pt x="892213" y="0"/>
                </a:lnTo>
                <a:lnTo>
                  <a:pt x="881265" y="12700"/>
                </a:lnTo>
                <a:lnTo>
                  <a:pt x="859282" y="12700"/>
                </a:lnTo>
                <a:lnTo>
                  <a:pt x="849147" y="25400"/>
                </a:lnTo>
                <a:lnTo>
                  <a:pt x="840092" y="25400"/>
                </a:lnTo>
                <a:lnTo>
                  <a:pt x="830541" y="38100"/>
                </a:lnTo>
                <a:lnTo>
                  <a:pt x="820572" y="38100"/>
                </a:lnTo>
                <a:lnTo>
                  <a:pt x="812406" y="50800"/>
                </a:lnTo>
                <a:lnTo>
                  <a:pt x="803186" y="50800"/>
                </a:lnTo>
                <a:lnTo>
                  <a:pt x="795680" y="63500"/>
                </a:lnTo>
                <a:lnTo>
                  <a:pt x="795032" y="63500"/>
                </a:lnTo>
                <a:lnTo>
                  <a:pt x="787869" y="76200"/>
                </a:lnTo>
                <a:lnTo>
                  <a:pt x="779881" y="76200"/>
                </a:lnTo>
                <a:lnTo>
                  <a:pt x="773468" y="88900"/>
                </a:lnTo>
                <a:lnTo>
                  <a:pt x="772922" y="88900"/>
                </a:lnTo>
                <a:lnTo>
                  <a:pt x="766889" y="101600"/>
                </a:lnTo>
                <a:lnTo>
                  <a:pt x="760272" y="101600"/>
                </a:lnTo>
                <a:lnTo>
                  <a:pt x="755078" y="114300"/>
                </a:lnTo>
                <a:lnTo>
                  <a:pt x="754634" y="114300"/>
                </a:lnTo>
                <a:lnTo>
                  <a:pt x="749858" y="127000"/>
                </a:lnTo>
                <a:lnTo>
                  <a:pt x="749452" y="127000"/>
                </a:lnTo>
                <a:lnTo>
                  <a:pt x="745121" y="139700"/>
                </a:lnTo>
                <a:lnTo>
                  <a:pt x="744753" y="139700"/>
                </a:lnTo>
                <a:lnTo>
                  <a:pt x="740892" y="152400"/>
                </a:lnTo>
                <a:lnTo>
                  <a:pt x="740562" y="152400"/>
                </a:lnTo>
                <a:lnTo>
                  <a:pt x="736879" y="165100"/>
                </a:lnTo>
                <a:lnTo>
                  <a:pt x="733729" y="165100"/>
                </a:lnTo>
                <a:lnTo>
                  <a:pt x="731316" y="177800"/>
                </a:lnTo>
                <a:lnTo>
                  <a:pt x="731126" y="177800"/>
                </a:lnTo>
                <a:lnTo>
                  <a:pt x="729234" y="190500"/>
                </a:lnTo>
                <a:lnTo>
                  <a:pt x="728357" y="203200"/>
                </a:lnTo>
                <a:lnTo>
                  <a:pt x="727684" y="203200"/>
                </a:lnTo>
                <a:lnTo>
                  <a:pt x="727151" y="215900"/>
                </a:lnTo>
                <a:lnTo>
                  <a:pt x="726757" y="215900"/>
                </a:lnTo>
                <a:lnTo>
                  <a:pt x="726516" y="228600"/>
                </a:lnTo>
                <a:lnTo>
                  <a:pt x="726516" y="1104900"/>
                </a:lnTo>
                <a:lnTo>
                  <a:pt x="726732" y="1104900"/>
                </a:lnTo>
                <a:lnTo>
                  <a:pt x="727113" y="1117600"/>
                </a:lnTo>
                <a:lnTo>
                  <a:pt x="728294" y="1117600"/>
                </a:lnTo>
                <a:lnTo>
                  <a:pt x="729119" y="1130300"/>
                </a:lnTo>
                <a:lnTo>
                  <a:pt x="731126" y="1143000"/>
                </a:lnTo>
                <a:lnTo>
                  <a:pt x="731316" y="1143000"/>
                </a:lnTo>
                <a:lnTo>
                  <a:pt x="733729" y="1155700"/>
                </a:lnTo>
                <a:lnTo>
                  <a:pt x="733971" y="1155700"/>
                </a:lnTo>
                <a:lnTo>
                  <a:pt x="736879" y="1168400"/>
                </a:lnTo>
                <a:lnTo>
                  <a:pt x="740562" y="1168400"/>
                </a:lnTo>
                <a:lnTo>
                  <a:pt x="740892" y="1181100"/>
                </a:lnTo>
                <a:lnTo>
                  <a:pt x="745121" y="1181100"/>
                </a:lnTo>
                <a:lnTo>
                  <a:pt x="749452" y="1193800"/>
                </a:lnTo>
                <a:lnTo>
                  <a:pt x="749858" y="1193800"/>
                </a:lnTo>
                <a:lnTo>
                  <a:pt x="754634" y="1206500"/>
                </a:lnTo>
                <a:lnTo>
                  <a:pt x="755078" y="1206500"/>
                </a:lnTo>
                <a:lnTo>
                  <a:pt x="760272" y="1219200"/>
                </a:lnTo>
                <a:lnTo>
                  <a:pt x="766381" y="1219200"/>
                </a:lnTo>
                <a:lnTo>
                  <a:pt x="766889" y="1231900"/>
                </a:lnTo>
                <a:lnTo>
                  <a:pt x="773468" y="1231900"/>
                </a:lnTo>
                <a:lnTo>
                  <a:pt x="779881" y="1244600"/>
                </a:lnTo>
                <a:lnTo>
                  <a:pt x="780465" y="1244600"/>
                </a:lnTo>
                <a:lnTo>
                  <a:pt x="787260" y="1257300"/>
                </a:lnTo>
                <a:lnTo>
                  <a:pt x="795680" y="1257300"/>
                </a:lnTo>
                <a:lnTo>
                  <a:pt x="803186" y="1270000"/>
                </a:lnTo>
                <a:lnTo>
                  <a:pt x="812406" y="1270000"/>
                </a:lnTo>
                <a:lnTo>
                  <a:pt x="820572" y="1282700"/>
                </a:lnTo>
                <a:lnTo>
                  <a:pt x="829779" y="1282700"/>
                </a:lnTo>
                <a:lnTo>
                  <a:pt x="830541" y="1295400"/>
                </a:lnTo>
                <a:lnTo>
                  <a:pt x="849960" y="1295400"/>
                </a:lnTo>
                <a:lnTo>
                  <a:pt x="859282" y="1308100"/>
                </a:lnTo>
                <a:lnTo>
                  <a:pt x="870559" y="1308100"/>
                </a:lnTo>
                <a:lnTo>
                  <a:pt x="880376" y="1320800"/>
                </a:lnTo>
                <a:lnTo>
                  <a:pt x="931532" y="1320800"/>
                </a:lnTo>
                <a:lnTo>
                  <a:pt x="937437" y="1333500"/>
                </a:lnTo>
                <a:lnTo>
                  <a:pt x="4796320" y="1333500"/>
                </a:lnTo>
                <a:lnTo>
                  <a:pt x="4802187" y="1320800"/>
                </a:lnTo>
                <a:lnTo>
                  <a:pt x="4847958" y="1320800"/>
                </a:lnTo>
                <a:lnTo>
                  <a:pt x="4857775" y="1308100"/>
                </a:lnTo>
                <a:lnTo>
                  <a:pt x="4869053" y="1308100"/>
                </a:lnTo>
                <a:lnTo>
                  <a:pt x="4878375" y="1295400"/>
                </a:lnTo>
                <a:lnTo>
                  <a:pt x="4897793" y="1295400"/>
                </a:lnTo>
                <a:lnTo>
                  <a:pt x="4898555" y="1282700"/>
                </a:lnTo>
                <a:lnTo>
                  <a:pt x="4907762" y="1282700"/>
                </a:lnTo>
                <a:lnTo>
                  <a:pt x="4915928" y="1270000"/>
                </a:lnTo>
                <a:lnTo>
                  <a:pt x="4925149" y="1270000"/>
                </a:lnTo>
                <a:lnTo>
                  <a:pt x="4932654" y="1257300"/>
                </a:lnTo>
                <a:lnTo>
                  <a:pt x="4941074" y="1257300"/>
                </a:lnTo>
                <a:lnTo>
                  <a:pt x="4947869" y="1244600"/>
                </a:lnTo>
                <a:lnTo>
                  <a:pt x="4948453" y="1244600"/>
                </a:lnTo>
                <a:lnTo>
                  <a:pt x="4954867" y="1231900"/>
                </a:lnTo>
                <a:lnTo>
                  <a:pt x="4961445" y="1231900"/>
                </a:lnTo>
                <a:lnTo>
                  <a:pt x="4961953" y="1219200"/>
                </a:lnTo>
                <a:lnTo>
                  <a:pt x="4963820" y="1219200"/>
                </a:lnTo>
                <a:lnTo>
                  <a:pt x="4963858" y="1887855"/>
                </a:lnTo>
                <a:lnTo>
                  <a:pt x="4964074" y="1887855"/>
                </a:lnTo>
                <a:lnTo>
                  <a:pt x="4964442" y="1900555"/>
                </a:lnTo>
                <a:lnTo>
                  <a:pt x="4965027" y="1900555"/>
                </a:lnTo>
                <a:lnTo>
                  <a:pt x="4966360" y="1913255"/>
                </a:lnTo>
                <a:lnTo>
                  <a:pt x="4966500" y="1913255"/>
                </a:lnTo>
                <a:lnTo>
                  <a:pt x="4968341" y="1925955"/>
                </a:lnTo>
                <a:lnTo>
                  <a:pt x="4968532" y="1925955"/>
                </a:lnTo>
                <a:lnTo>
                  <a:pt x="4970869" y="1938655"/>
                </a:lnTo>
                <a:lnTo>
                  <a:pt x="4971097" y="1938655"/>
                </a:lnTo>
                <a:lnTo>
                  <a:pt x="4973917" y="1951355"/>
                </a:lnTo>
                <a:lnTo>
                  <a:pt x="4977485" y="1951355"/>
                </a:lnTo>
                <a:lnTo>
                  <a:pt x="4977803" y="1964055"/>
                </a:lnTo>
                <a:lnTo>
                  <a:pt x="4981918" y="1964055"/>
                </a:lnTo>
                <a:lnTo>
                  <a:pt x="4986096" y="1976755"/>
                </a:lnTo>
                <a:lnTo>
                  <a:pt x="4986502" y="1976755"/>
                </a:lnTo>
                <a:lnTo>
                  <a:pt x="4991112" y="1989455"/>
                </a:lnTo>
                <a:lnTo>
                  <a:pt x="4991557" y="1989455"/>
                </a:lnTo>
                <a:lnTo>
                  <a:pt x="4996586" y="2002155"/>
                </a:lnTo>
                <a:lnTo>
                  <a:pt x="5003012" y="2002155"/>
                </a:lnTo>
                <a:lnTo>
                  <a:pt x="5008842" y="2014855"/>
                </a:lnTo>
                <a:lnTo>
                  <a:pt x="5009388" y="2014855"/>
                </a:lnTo>
                <a:lnTo>
                  <a:pt x="5015598" y="2027555"/>
                </a:lnTo>
                <a:lnTo>
                  <a:pt x="5023358" y="2027555"/>
                </a:lnTo>
                <a:lnTo>
                  <a:pt x="5030279" y="2040255"/>
                </a:lnTo>
                <a:lnTo>
                  <a:pt x="5030927" y="2040255"/>
                </a:lnTo>
                <a:lnTo>
                  <a:pt x="5038179" y="2052955"/>
                </a:lnTo>
                <a:lnTo>
                  <a:pt x="5047145" y="2052955"/>
                </a:lnTo>
                <a:lnTo>
                  <a:pt x="5055032" y="2065655"/>
                </a:lnTo>
                <a:lnTo>
                  <a:pt x="5064722" y="2065655"/>
                </a:lnTo>
                <a:lnTo>
                  <a:pt x="5073205" y="2078355"/>
                </a:lnTo>
                <a:lnTo>
                  <a:pt x="5093398" y="2078355"/>
                </a:lnTo>
                <a:lnTo>
                  <a:pt x="5097564" y="2084070"/>
                </a:lnTo>
                <a:lnTo>
                  <a:pt x="5009197" y="2084070"/>
                </a:lnTo>
                <a:lnTo>
                  <a:pt x="4999621" y="2096770"/>
                </a:lnTo>
                <a:lnTo>
                  <a:pt x="4978552" y="2096770"/>
                </a:lnTo>
                <a:lnTo>
                  <a:pt x="4969662" y="2109470"/>
                </a:lnTo>
                <a:lnTo>
                  <a:pt x="4959426" y="2109470"/>
                </a:lnTo>
                <a:lnTo>
                  <a:pt x="4951069" y="2122170"/>
                </a:lnTo>
                <a:lnTo>
                  <a:pt x="4941494" y="2122170"/>
                </a:lnTo>
                <a:lnTo>
                  <a:pt x="4932997" y="2134870"/>
                </a:lnTo>
                <a:lnTo>
                  <a:pt x="4924844" y="2134870"/>
                </a:lnTo>
                <a:lnTo>
                  <a:pt x="4917694" y="2147570"/>
                </a:lnTo>
                <a:lnTo>
                  <a:pt x="4909604" y="2147570"/>
                </a:lnTo>
                <a:lnTo>
                  <a:pt x="4903127" y="2160270"/>
                </a:lnTo>
                <a:lnTo>
                  <a:pt x="4896434" y="2172970"/>
                </a:lnTo>
                <a:lnTo>
                  <a:pt x="4889627" y="2172970"/>
                </a:lnTo>
                <a:lnTo>
                  <a:pt x="4884255" y="2185670"/>
                </a:lnTo>
                <a:lnTo>
                  <a:pt x="4883785" y="2185670"/>
                </a:lnTo>
                <a:lnTo>
                  <a:pt x="4878819" y="2198370"/>
                </a:lnTo>
                <a:lnTo>
                  <a:pt x="4878375" y="2198370"/>
                </a:lnTo>
                <a:lnTo>
                  <a:pt x="4873828" y="2211070"/>
                </a:lnTo>
                <a:lnTo>
                  <a:pt x="4868926" y="2211070"/>
                </a:lnTo>
                <a:lnTo>
                  <a:pt x="4864913" y="2223770"/>
                </a:lnTo>
                <a:lnTo>
                  <a:pt x="4861674" y="2236470"/>
                </a:lnTo>
                <a:lnTo>
                  <a:pt x="4861395" y="2236470"/>
                </a:lnTo>
                <a:lnTo>
                  <a:pt x="4858613" y="2249170"/>
                </a:lnTo>
                <a:lnTo>
                  <a:pt x="4858372" y="2249170"/>
                </a:lnTo>
                <a:lnTo>
                  <a:pt x="4856073" y="2261870"/>
                </a:lnTo>
                <a:lnTo>
                  <a:pt x="4854067" y="2261870"/>
                </a:lnTo>
                <a:lnTo>
                  <a:pt x="4853927" y="2274570"/>
                </a:lnTo>
                <a:lnTo>
                  <a:pt x="4852619" y="2274570"/>
                </a:lnTo>
                <a:lnTo>
                  <a:pt x="4852073" y="2287270"/>
                </a:lnTo>
                <a:lnTo>
                  <a:pt x="4851705" y="2287270"/>
                </a:lnTo>
                <a:lnTo>
                  <a:pt x="4851463" y="2299970"/>
                </a:lnTo>
                <a:lnTo>
                  <a:pt x="4851463" y="3138170"/>
                </a:lnTo>
                <a:lnTo>
                  <a:pt x="4851679" y="3138170"/>
                </a:lnTo>
                <a:lnTo>
                  <a:pt x="4852035" y="3150870"/>
                </a:lnTo>
                <a:lnTo>
                  <a:pt x="4852619" y="3150870"/>
                </a:lnTo>
                <a:lnTo>
                  <a:pt x="4853927" y="3163570"/>
                </a:lnTo>
                <a:lnTo>
                  <a:pt x="4854067" y="3163570"/>
                </a:lnTo>
                <a:lnTo>
                  <a:pt x="4855883" y="3176270"/>
                </a:lnTo>
                <a:lnTo>
                  <a:pt x="4856073" y="3176270"/>
                </a:lnTo>
                <a:lnTo>
                  <a:pt x="4858372" y="3188970"/>
                </a:lnTo>
                <a:lnTo>
                  <a:pt x="4861674" y="3188970"/>
                </a:lnTo>
                <a:lnTo>
                  <a:pt x="4864913" y="3201670"/>
                </a:lnTo>
                <a:lnTo>
                  <a:pt x="4868926" y="3214370"/>
                </a:lnTo>
                <a:lnTo>
                  <a:pt x="4869294" y="3214370"/>
                </a:lnTo>
                <a:lnTo>
                  <a:pt x="4873422" y="3227070"/>
                </a:lnTo>
                <a:lnTo>
                  <a:pt x="4873828" y="3227070"/>
                </a:lnTo>
                <a:lnTo>
                  <a:pt x="4878375" y="3239770"/>
                </a:lnTo>
                <a:lnTo>
                  <a:pt x="4884255" y="3239770"/>
                </a:lnTo>
                <a:lnTo>
                  <a:pt x="4889627" y="3252470"/>
                </a:lnTo>
                <a:lnTo>
                  <a:pt x="4890135" y="3252470"/>
                </a:lnTo>
                <a:lnTo>
                  <a:pt x="4895888" y="3265170"/>
                </a:lnTo>
                <a:lnTo>
                  <a:pt x="4903127" y="3265170"/>
                </a:lnTo>
                <a:lnTo>
                  <a:pt x="4909604" y="3277870"/>
                </a:lnTo>
                <a:lnTo>
                  <a:pt x="4910226" y="3277870"/>
                </a:lnTo>
                <a:lnTo>
                  <a:pt x="4917046" y="3290570"/>
                </a:lnTo>
                <a:lnTo>
                  <a:pt x="4925517" y="3290570"/>
                </a:lnTo>
                <a:lnTo>
                  <a:pt x="4932997" y="3303270"/>
                </a:lnTo>
                <a:lnTo>
                  <a:pt x="4266336" y="3303270"/>
                </a:lnTo>
                <a:lnTo>
                  <a:pt x="4256290" y="3315970"/>
                </a:lnTo>
                <a:lnTo>
                  <a:pt x="4217124" y="3315970"/>
                </a:lnTo>
                <a:lnTo>
                  <a:pt x="4207586" y="3328670"/>
                </a:lnTo>
                <a:lnTo>
                  <a:pt x="4188879" y="3328670"/>
                </a:lnTo>
                <a:lnTo>
                  <a:pt x="4179697" y="3341370"/>
                </a:lnTo>
                <a:lnTo>
                  <a:pt x="4161713" y="3341370"/>
                </a:lnTo>
                <a:lnTo>
                  <a:pt x="4152912" y="3354070"/>
                </a:lnTo>
                <a:lnTo>
                  <a:pt x="4144251" y="3354070"/>
                </a:lnTo>
                <a:lnTo>
                  <a:pt x="4135717" y="3366770"/>
                </a:lnTo>
                <a:lnTo>
                  <a:pt x="4127322" y="3366770"/>
                </a:lnTo>
                <a:lnTo>
                  <a:pt x="4119080" y="3379470"/>
                </a:lnTo>
                <a:lnTo>
                  <a:pt x="4103027" y="3379470"/>
                </a:lnTo>
                <a:lnTo>
                  <a:pt x="4095229" y="3392170"/>
                </a:lnTo>
                <a:lnTo>
                  <a:pt x="4087584" y="3392170"/>
                </a:lnTo>
                <a:lnTo>
                  <a:pt x="4080091" y="3404870"/>
                </a:lnTo>
                <a:lnTo>
                  <a:pt x="4072775" y="3417570"/>
                </a:lnTo>
                <a:lnTo>
                  <a:pt x="4065613" y="3417570"/>
                </a:lnTo>
                <a:lnTo>
                  <a:pt x="4058628" y="3430270"/>
                </a:lnTo>
                <a:lnTo>
                  <a:pt x="4051808" y="3430270"/>
                </a:lnTo>
                <a:lnTo>
                  <a:pt x="4045166" y="3442970"/>
                </a:lnTo>
                <a:lnTo>
                  <a:pt x="4038701" y="3442970"/>
                </a:lnTo>
                <a:lnTo>
                  <a:pt x="4032415" y="3455670"/>
                </a:lnTo>
                <a:lnTo>
                  <a:pt x="4026319" y="3468370"/>
                </a:lnTo>
                <a:lnTo>
                  <a:pt x="4020401" y="3468370"/>
                </a:lnTo>
                <a:lnTo>
                  <a:pt x="4014686" y="3481070"/>
                </a:lnTo>
                <a:lnTo>
                  <a:pt x="4009161" y="3493770"/>
                </a:lnTo>
                <a:lnTo>
                  <a:pt x="4003840" y="3493770"/>
                </a:lnTo>
                <a:lnTo>
                  <a:pt x="3998709" y="3506470"/>
                </a:lnTo>
                <a:lnTo>
                  <a:pt x="3993794" y="3519170"/>
                </a:lnTo>
                <a:lnTo>
                  <a:pt x="3989070" y="3519170"/>
                </a:lnTo>
                <a:lnTo>
                  <a:pt x="3984574" y="3531870"/>
                </a:lnTo>
                <a:lnTo>
                  <a:pt x="3980281" y="3544570"/>
                </a:lnTo>
                <a:lnTo>
                  <a:pt x="3976205" y="3557270"/>
                </a:lnTo>
                <a:lnTo>
                  <a:pt x="3972356" y="3557270"/>
                </a:lnTo>
                <a:lnTo>
                  <a:pt x="3968737" y="3569970"/>
                </a:lnTo>
                <a:lnTo>
                  <a:pt x="3965333" y="3582670"/>
                </a:lnTo>
                <a:lnTo>
                  <a:pt x="3962171" y="3595370"/>
                </a:lnTo>
                <a:lnTo>
                  <a:pt x="3959098" y="3595370"/>
                </a:lnTo>
                <a:lnTo>
                  <a:pt x="3953967" y="3620770"/>
                </a:lnTo>
                <a:lnTo>
                  <a:pt x="3951871" y="3633470"/>
                </a:lnTo>
                <a:lnTo>
                  <a:pt x="3949903" y="3633470"/>
                </a:lnTo>
                <a:lnTo>
                  <a:pt x="3945521" y="3671570"/>
                </a:lnTo>
                <a:lnTo>
                  <a:pt x="3943908" y="3696970"/>
                </a:lnTo>
                <a:lnTo>
                  <a:pt x="3943477" y="3696970"/>
                </a:lnTo>
                <a:lnTo>
                  <a:pt x="3943350" y="5309870"/>
                </a:lnTo>
                <a:lnTo>
                  <a:pt x="3943477" y="5309870"/>
                </a:lnTo>
                <a:lnTo>
                  <a:pt x="3943883" y="5322570"/>
                </a:lnTo>
                <a:lnTo>
                  <a:pt x="3944543" y="5335270"/>
                </a:lnTo>
                <a:lnTo>
                  <a:pt x="3945521" y="5347970"/>
                </a:lnTo>
                <a:lnTo>
                  <a:pt x="3946664" y="5360670"/>
                </a:lnTo>
                <a:lnTo>
                  <a:pt x="3948112" y="5373370"/>
                </a:lnTo>
                <a:lnTo>
                  <a:pt x="3949814" y="5373370"/>
                </a:lnTo>
                <a:lnTo>
                  <a:pt x="3951770" y="5386070"/>
                </a:lnTo>
                <a:lnTo>
                  <a:pt x="3953967" y="5398770"/>
                </a:lnTo>
                <a:lnTo>
                  <a:pt x="3956418" y="5411470"/>
                </a:lnTo>
                <a:lnTo>
                  <a:pt x="3959098" y="5424170"/>
                </a:lnTo>
                <a:lnTo>
                  <a:pt x="3962031" y="5424170"/>
                </a:lnTo>
                <a:lnTo>
                  <a:pt x="3965181" y="5436870"/>
                </a:lnTo>
                <a:lnTo>
                  <a:pt x="3968572" y="5449570"/>
                </a:lnTo>
                <a:lnTo>
                  <a:pt x="3972191" y="5462270"/>
                </a:lnTo>
                <a:lnTo>
                  <a:pt x="3976027" y="5462270"/>
                </a:lnTo>
                <a:lnTo>
                  <a:pt x="3980091" y="5474970"/>
                </a:lnTo>
                <a:lnTo>
                  <a:pt x="3984371" y="5487670"/>
                </a:lnTo>
                <a:lnTo>
                  <a:pt x="3988866" y="5500370"/>
                </a:lnTo>
                <a:lnTo>
                  <a:pt x="3993565" y="5500370"/>
                </a:lnTo>
                <a:lnTo>
                  <a:pt x="3998480" y="5513070"/>
                </a:lnTo>
                <a:lnTo>
                  <a:pt x="4003598" y="5525770"/>
                </a:lnTo>
                <a:lnTo>
                  <a:pt x="4008920" y="5525770"/>
                </a:lnTo>
                <a:lnTo>
                  <a:pt x="4014432" y="5538470"/>
                </a:lnTo>
                <a:lnTo>
                  <a:pt x="4020147" y="5551170"/>
                </a:lnTo>
                <a:lnTo>
                  <a:pt x="4026039" y="5551170"/>
                </a:lnTo>
                <a:lnTo>
                  <a:pt x="4032135" y="5563870"/>
                </a:lnTo>
                <a:lnTo>
                  <a:pt x="4038409" y="5563870"/>
                </a:lnTo>
                <a:lnTo>
                  <a:pt x="4044861" y="5576570"/>
                </a:lnTo>
                <a:lnTo>
                  <a:pt x="4051503" y="5589270"/>
                </a:lnTo>
                <a:lnTo>
                  <a:pt x="4058310" y="5589270"/>
                </a:lnTo>
                <a:lnTo>
                  <a:pt x="4065295" y="5601970"/>
                </a:lnTo>
                <a:lnTo>
                  <a:pt x="4072445" y="5601970"/>
                </a:lnTo>
                <a:lnTo>
                  <a:pt x="4079760" y="5614670"/>
                </a:lnTo>
                <a:lnTo>
                  <a:pt x="4087241" y="5614670"/>
                </a:lnTo>
                <a:lnTo>
                  <a:pt x="4094873" y="5627370"/>
                </a:lnTo>
                <a:lnTo>
                  <a:pt x="4102671" y="5627370"/>
                </a:lnTo>
                <a:lnTo>
                  <a:pt x="4110609" y="5640070"/>
                </a:lnTo>
                <a:lnTo>
                  <a:pt x="4118711" y="5640070"/>
                </a:lnTo>
                <a:lnTo>
                  <a:pt x="4126954" y="5652770"/>
                </a:lnTo>
                <a:lnTo>
                  <a:pt x="4135336" y="5652770"/>
                </a:lnTo>
                <a:lnTo>
                  <a:pt x="4143857" y="5665470"/>
                </a:lnTo>
                <a:lnTo>
                  <a:pt x="4161307" y="5665470"/>
                </a:lnTo>
                <a:lnTo>
                  <a:pt x="4170235" y="5678170"/>
                </a:lnTo>
                <a:lnTo>
                  <a:pt x="4179278" y="5678170"/>
                </a:lnTo>
                <a:lnTo>
                  <a:pt x="4188447" y="5690870"/>
                </a:lnTo>
                <a:lnTo>
                  <a:pt x="4216679" y="5690870"/>
                </a:lnTo>
                <a:lnTo>
                  <a:pt x="4226306" y="5703570"/>
                </a:lnTo>
                <a:lnTo>
                  <a:pt x="4255833" y="5703570"/>
                </a:lnTo>
                <a:lnTo>
                  <a:pt x="4265879" y="5716270"/>
                </a:lnTo>
                <a:lnTo>
                  <a:pt x="7281773" y="5716270"/>
                </a:lnTo>
                <a:lnTo>
                  <a:pt x="7291819" y="5703570"/>
                </a:lnTo>
                <a:lnTo>
                  <a:pt x="7321359" y="5703570"/>
                </a:lnTo>
                <a:lnTo>
                  <a:pt x="7330986" y="5690870"/>
                </a:lnTo>
                <a:lnTo>
                  <a:pt x="7359231" y="5690870"/>
                </a:lnTo>
                <a:lnTo>
                  <a:pt x="7368413" y="5678170"/>
                </a:lnTo>
                <a:lnTo>
                  <a:pt x="7377468" y="5678170"/>
                </a:lnTo>
                <a:lnTo>
                  <a:pt x="7386396" y="5665470"/>
                </a:lnTo>
                <a:lnTo>
                  <a:pt x="7403859" y="5665470"/>
                </a:lnTo>
                <a:lnTo>
                  <a:pt x="7412393" y="5652770"/>
                </a:lnTo>
                <a:lnTo>
                  <a:pt x="7420788" y="5652770"/>
                </a:lnTo>
                <a:lnTo>
                  <a:pt x="7429030" y="5640070"/>
                </a:lnTo>
                <a:lnTo>
                  <a:pt x="7437133" y="5640070"/>
                </a:lnTo>
                <a:lnTo>
                  <a:pt x="7445083" y="5627370"/>
                </a:lnTo>
                <a:lnTo>
                  <a:pt x="7452881" y="5627370"/>
                </a:lnTo>
                <a:lnTo>
                  <a:pt x="7460526" y="5614670"/>
                </a:lnTo>
                <a:lnTo>
                  <a:pt x="7468019" y="5614670"/>
                </a:lnTo>
                <a:lnTo>
                  <a:pt x="7475334" y="5601970"/>
                </a:lnTo>
                <a:lnTo>
                  <a:pt x="7482497" y="5601970"/>
                </a:lnTo>
                <a:lnTo>
                  <a:pt x="7489482" y="5589270"/>
                </a:lnTo>
                <a:lnTo>
                  <a:pt x="7496302" y="5589270"/>
                </a:lnTo>
                <a:lnTo>
                  <a:pt x="7502944" y="5576570"/>
                </a:lnTo>
                <a:lnTo>
                  <a:pt x="7509408" y="5576570"/>
                </a:lnTo>
                <a:lnTo>
                  <a:pt x="7515695" y="5563870"/>
                </a:lnTo>
                <a:lnTo>
                  <a:pt x="7521791" y="5551170"/>
                </a:lnTo>
                <a:lnTo>
                  <a:pt x="7527696" y="5551170"/>
                </a:lnTo>
                <a:lnTo>
                  <a:pt x="7533424" y="5538470"/>
                </a:lnTo>
                <a:lnTo>
                  <a:pt x="7538948" y="5525770"/>
                </a:lnTo>
                <a:lnTo>
                  <a:pt x="7544270" y="5525770"/>
                </a:lnTo>
                <a:lnTo>
                  <a:pt x="7549401" y="5513070"/>
                </a:lnTo>
                <a:lnTo>
                  <a:pt x="7554315" y="5500370"/>
                </a:lnTo>
                <a:lnTo>
                  <a:pt x="7559040" y="5500370"/>
                </a:lnTo>
                <a:lnTo>
                  <a:pt x="7563536" y="5487670"/>
                </a:lnTo>
                <a:lnTo>
                  <a:pt x="7567828" y="5474970"/>
                </a:lnTo>
                <a:lnTo>
                  <a:pt x="7571905" y="5462270"/>
                </a:lnTo>
                <a:lnTo>
                  <a:pt x="7575753" y="5462270"/>
                </a:lnTo>
                <a:lnTo>
                  <a:pt x="7579373" y="5449570"/>
                </a:lnTo>
                <a:lnTo>
                  <a:pt x="7582776" y="5436870"/>
                </a:lnTo>
                <a:lnTo>
                  <a:pt x="7585938" y="5424170"/>
                </a:lnTo>
                <a:lnTo>
                  <a:pt x="7589012" y="5424170"/>
                </a:lnTo>
                <a:lnTo>
                  <a:pt x="7591577" y="5411470"/>
                </a:lnTo>
                <a:lnTo>
                  <a:pt x="7594028" y="5398770"/>
                </a:lnTo>
                <a:lnTo>
                  <a:pt x="7596238" y="5386070"/>
                </a:lnTo>
                <a:lnTo>
                  <a:pt x="7598207" y="5373370"/>
                </a:lnTo>
                <a:lnTo>
                  <a:pt x="7599921" y="5373370"/>
                </a:lnTo>
                <a:lnTo>
                  <a:pt x="7603528" y="5335270"/>
                </a:lnTo>
                <a:lnTo>
                  <a:pt x="7604620" y="5309870"/>
                </a:lnTo>
                <a:lnTo>
                  <a:pt x="7604760" y="530987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388" y="693419"/>
            <a:ext cx="8253983" cy="601218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04557" y="7302"/>
            <a:ext cx="2992755" cy="624205"/>
            <a:chOff x="904557" y="7302"/>
            <a:chExt cx="2992755" cy="624205"/>
          </a:xfrm>
        </p:grpSpPr>
        <p:sp>
          <p:nvSpPr>
            <p:cNvPr id="4" name="object 4"/>
            <p:cNvSpPr/>
            <p:nvPr/>
          </p:nvSpPr>
          <p:spPr>
            <a:xfrm>
              <a:off x="904557" y="7302"/>
              <a:ext cx="2992755" cy="624205"/>
            </a:xfrm>
            <a:custGeom>
              <a:avLst/>
              <a:gdLst/>
              <a:ahLst/>
              <a:cxnLst/>
              <a:rect l="l" t="t" r="r" b="b"/>
              <a:pathLst>
                <a:path w="2992754" h="624205">
                  <a:moveTo>
                    <a:pt x="2992437" y="623887"/>
                  </a:moveTo>
                  <a:lnTo>
                    <a:pt x="0" y="623887"/>
                  </a:lnTo>
                  <a:lnTo>
                    <a:pt x="0" y="0"/>
                  </a:lnTo>
                  <a:lnTo>
                    <a:pt x="2992437" y="0"/>
                  </a:lnTo>
                  <a:lnTo>
                    <a:pt x="2992437" y="623887"/>
                  </a:lnTo>
                  <a:close/>
                </a:path>
              </a:pathLst>
            </a:custGeom>
            <a:solidFill>
              <a:srgbClr val="FFFF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485" y="127647"/>
              <a:ext cx="2530373" cy="393522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7090" y="905510"/>
            <a:ext cx="487679" cy="35813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9137967" y="1005522"/>
            <a:ext cx="607695" cy="271145"/>
          </a:xfrm>
          <a:custGeom>
            <a:avLst/>
            <a:gdLst/>
            <a:ahLst/>
            <a:cxnLst/>
            <a:rect l="l" t="t" r="r" b="b"/>
            <a:pathLst>
              <a:path w="607695" h="271144">
                <a:moveTo>
                  <a:pt x="457835" y="74929"/>
                </a:moveTo>
                <a:lnTo>
                  <a:pt x="457835" y="14287"/>
                </a:lnTo>
                <a:lnTo>
                  <a:pt x="458114" y="11506"/>
                </a:lnTo>
                <a:lnTo>
                  <a:pt x="472122" y="0"/>
                </a:lnTo>
                <a:lnTo>
                  <a:pt x="474903" y="279"/>
                </a:lnTo>
                <a:lnTo>
                  <a:pt x="477583" y="1092"/>
                </a:lnTo>
                <a:lnTo>
                  <a:pt x="480060" y="2412"/>
                </a:lnTo>
                <a:lnTo>
                  <a:pt x="482219" y="4190"/>
                </a:lnTo>
                <a:lnTo>
                  <a:pt x="492315" y="14287"/>
                </a:lnTo>
                <a:lnTo>
                  <a:pt x="486410" y="14287"/>
                </a:lnTo>
                <a:lnTo>
                  <a:pt x="462013" y="24383"/>
                </a:lnTo>
                <a:lnTo>
                  <a:pt x="486410" y="48783"/>
                </a:lnTo>
                <a:lnTo>
                  <a:pt x="486410" y="60642"/>
                </a:lnTo>
                <a:lnTo>
                  <a:pt x="472122" y="60642"/>
                </a:lnTo>
                <a:lnTo>
                  <a:pt x="457835" y="74929"/>
                </a:lnTo>
                <a:close/>
              </a:path>
              <a:path w="607695" h="271144">
                <a:moveTo>
                  <a:pt x="486410" y="48783"/>
                </a:moveTo>
                <a:lnTo>
                  <a:pt x="462013" y="24383"/>
                </a:lnTo>
                <a:lnTo>
                  <a:pt x="486410" y="14287"/>
                </a:lnTo>
                <a:lnTo>
                  <a:pt x="486410" y="48783"/>
                </a:lnTo>
                <a:close/>
              </a:path>
              <a:path w="607695" h="271144">
                <a:moveTo>
                  <a:pt x="573195" y="135578"/>
                </a:moveTo>
                <a:lnTo>
                  <a:pt x="486410" y="48783"/>
                </a:lnTo>
                <a:lnTo>
                  <a:pt x="486410" y="14287"/>
                </a:lnTo>
                <a:lnTo>
                  <a:pt x="492315" y="14287"/>
                </a:lnTo>
                <a:lnTo>
                  <a:pt x="603503" y="125475"/>
                </a:lnTo>
                <a:lnTo>
                  <a:pt x="583298" y="125475"/>
                </a:lnTo>
                <a:lnTo>
                  <a:pt x="573195" y="135578"/>
                </a:lnTo>
                <a:close/>
              </a:path>
              <a:path w="607695" h="271144">
                <a:moveTo>
                  <a:pt x="457835" y="210502"/>
                </a:moveTo>
                <a:lnTo>
                  <a:pt x="14287" y="210502"/>
                </a:lnTo>
                <a:lnTo>
                  <a:pt x="11493" y="210223"/>
                </a:lnTo>
                <a:lnTo>
                  <a:pt x="0" y="196214"/>
                </a:lnTo>
                <a:lnTo>
                  <a:pt x="0" y="74929"/>
                </a:lnTo>
                <a:lnTo>
                  <a:pt x="14287" y="60642"/>
                </a:lnTo>
                <a:lnTo>
                  <a:pt x="457835" y="60642"/>
                </a:lnTo>
                <a:lnTo>
                  <a:pt x="457835" y="74929"/>
                </a:lnTo>
                <a:lnTo>
                  <a:pt x="28575" y="74929"/>
                </a:lnTo>
                <a:lnTo>
                  <a:pt x="14287" y="89217"/>
                </a:lnTo>
                <a:lnTo>
                  <a:pt x="28575" y="89217"/>
                </a:lnTo>
                <a:lnTo>
                  <a:pt x="28575" y="181927"/>
                </a:lnTo>
                <a:lnTo>
                  <a:pt x="14287" y="181927"/>
                </a:lnTo>
                <a:lnTo>
                  <a:pt x="28575" y="196214"/>
                </a:lnTo>
                <a:lnTo>
                  <a:pt x="457835" y="196214"/>
                </a:lnTo>
                <a:lnTo>
                  <a:pt x="457835" y="210502"/>
                </a:lnTo>
                <a:close/>
              </a:path>
              <a:path w="607695" h="271144">
                <a:moveTo>
                  <a:pt x="472122" y="89217"/>
                </a:moveTo>
                <a:lnTo>
                  <a:pt x="28575" y="89217"/>
                </a:lnTo>
                <a:lnTo>
                  <a:pt x="28575" y="74929"/>
                </a:lnTo>
                <a:lnTo>
                  <a:pt x="457835" y="74929"/>
                </a:lnTo>
                <a:lnTo>
                  <a:pt x="472122" y="60642"/>
                </a:lnTo>
                <a:lnTo>
                  <a:pt x="486410" y="60642"/>
                </a:lnTo>
                <a:lnTo>
                  <a:pt x="486410" y="74929"/>
                </a:lnTo>
                <a:lnTo>
                  <a:pt x="474903" y="88938"/>
                </a:lnTo>
                <a:lnTo>
                  <a:pt x="472122" y="89217"/>
                </a:lnTo>
                <a:close/>
              </a:path>
              <a:path w="607695" h="271144">
                <a:moveTo>
                  <a:pt x="28575" y="89217"/>
                </a:moveTo>
                <a:lnTo>
                  <a:pt x="14287" y="89217"/>
                </a:lnTo>
                <a:lnTo>
                  <a:pt x="28575" y="74929"/>
                </a:lnTo>
                <a:lnTo>
                  <a:pt x="28575" y="89217"/>
                </a:lnTo>
                <a:close/>
              </a:path>
              <a:path w="607695" h="271144">
                <a:moveTo>
                  <a:pt x="583298" y="145681"/>
                </a:moveTo>
                <a:lnTo>
                  <a:pt x="573201" y="135572"/>
                </a:lnTo>
                <a:lnTo>
                  <a:pt x="583298" y="125475"/>
                </a:lnTo>
                <a:lnTo>
                  <a:pt x="583298" y="145681"/>
                </a:lnTo>
                <a:close/>
              </a:path>
              <a:path w="607695" h="271144">
                <a:moveTo>
                  <a:pt x="603503" y="145681"/>
                </a:moveTo>
                <a:lnTo>
                  <a:pt x="583298" y="145681"/>
                </a:lnTo>
                <a:lnTo>
                  <a:pt x="583298" y="125475"/>
                </a:lnTo>
                <a:lnTo>
                  <a:pt x="603503" y="125475"/>
                </a:lnTo>
                <a:lnTo>
                  <a:pt x="605281" y="127634"/>
                </a:lnTo>
                <a:lnTo>
                  <a:pt x="606602" y="130098"/>
                </a:lnTo>
                <a:lnTo>
                  <a:pt x="607415" y="132791"/>
                </a:lnTo>
                <a:lnTo>
                  <a:pt x="607694" y="135578"/>
                </a:lnTo>
                <a:lnTo>
                  <a:pt x="607415" y="138353"/>
                </a:lnTo>
                <a:lnTo>
                  <a:pt x="606602" y="141046"/>
                </a:lnTo>
                <a:lnTo>
                  <a:pt x="605281" y="143509"/>
                </a:lnTo>
                <a:lnTo>
                  <a:pt x="603503" y="145681"/>
                </a:lnTo>
                <a:close/>
              </a:path>
              <a:path w="607695" h="271144">
                <a:moveTo>
                  <a:pt x="492316" y="256857"/>
                </a:moveTo>
                <a:lnTo>
                  <a:pt x="486410" y="256857"/>
                </a:lnTo>
                <a:lnTo>
                  <a:pt x="486410" y="222364"/>
                </a:lnTo>
                <a:lnTo>
                  <a:pt x="573195" y="135578"/>
                </a:lnTo>
                <a:lnTo>
                  <a:pt x="583298" y="145681"/>
                </a:lnTo>
                <a:lnTo>
                  <a:pt x="603503" y="145681"/>
                </a:lnTo>
                <a:lnTo>
                  <a:pt x="492316" y="256857"/>
                </a:lnTo>
                <a:close/>
              </a:path>
              <a:path w="607695" h="271144">
                <a:moveTo>
                  <a:pt x="28575" y="196214"/>
                </a:moveTo>
                <a:lnTo>
                  <a:pt x="14287" y="181927"/>
                </a:lnTo>
                <a:lnTo>
                  <a:pt x="28575" y="181927"/>
                </a:lnTo>
                <a:lnTo>
                  <a:pt x="28575" y="196214"/>
                </a:lnTo>
                <a:close/>
              </a:path>
              <a:path w="607695" h="271144">
                <a:moveTo>
                  <a:pt x="486410" y="210502"/>
                </a:moveTo>
                <a:lnTo>
                  <a:pt x="472122" y="210502"/>
                </a:lnTo>
                <a:lnTo>
                  <a:pt x="457835" y="196214"/>
                </a:lnTo>
                <a:lnTo>
                  <a:pt x="28575" y="196214"/>
                </a:lnTo>
                <a:lnTo>
                  <a:pt x="28575" y="181927"/>
                </a:lnTo>
                <a:lnTo>
                  <a:pt x="472122" y="181927"/>
                </a:lnTo>
                <a:lnTo>
                  <a:pt x="486410" y="196214"/>
                </a:lnTo>
                <a:lnTo>
                  <a:pt x="486410" y="210502"/>
                </a:lnTo>
                <a:close/>
              </a:path>
              <a:path w="607695" h="271144">
                <a:moveTo>
                  <a:pt x="472122" y="271144"/>
                </a:moveTo>
                <a:lnTo>
                  <a:pt x="457835" y="256857"/>
                </a:lnTo>
                <a:lnTo>
                  <a:pt x="457835" y="196214"/>
                </a:lnTo>
                <a:lnTo>
                  <a:pt x="472122" y="210502"/>
                </a:lnTo>
                <a:lnTo>
                  <a:pt x="486410" y="210502"/>
                </a:lnTo>
                <a:lnTo>
                  <a:pt x="486410" y="222364"/>
                </a:lnTo>
                <a:lnTo>
                  <a:pt x="462013" y="246760"/>
                </a:lnTo>
                <a:lnTo>
                  <a:pt x="486410" y="256857"/>
                </a:lnTo>
                <a:lnTo>
                  <a:pt x="492316" y="256857"/>
                </a:lnTo>
                <a:lnTo>
                  <a:pt x="482219" y="266953"/>
                </a:lnTo>
                <a:lnTo>
                  <a:pt x="480060" y="268731"/>
                </a:lnTo>
                <a:lnTo>
                  <a:pt x="477583" y="270052"/>
                </a:lnTo>
                <a:lnTo>
                  <a:pt x="474903" y="270865"/>
                </a:lnTo>
                <a:lnTo>
                  <a:pt x="472122" y="271144"/>
                </a:lnTo>
                <a:close/>
              </a:path>
              <a:path w="607695" h="271144">
                <a:moveTo>
                  <a:pt x="486410" y="256857"/>
                </a:moveTo>
                <a:lnTo>
                  <a:pt x="462013" y="246760"/>
                </a:lnTo>
                <a:lnTo>
                  <a:pt x="486410" y="222364"/>
                </a:lnTo>
                <a:lnTo>
                  <a:pt x="486410" y="25685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810115" y="926465"/>
            <a:ext cx="2166620" cy="168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电源</a:t>
            </a:r>
            <a:r>
              <a:rPr sz="2400" b="1" spc="-6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70000"/>
              </a:lnSpc>
              <a:spcBef>
                <a:spcPts val="385"/>
              </a:spcBef>
            </a:pPr>
            <a:r>
              <a:rPr sz="2400" b="1" spc="-2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模拟电路实验</a:t>
            </a:r>
            <a:r>
              <a:rPr sz="2400" b="1" spc="-5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</a:t>
            </a:r>
            <a:r>
              <a:rPr sz="2400" b="1" spc="-2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扩展实验</a:t>
            </a:r>
            <a:r>
              <a:rPr sz="2400" b="1" spc="-50" dirty="0">
                <a:solidFill>
                  <a:srgbClr val="1717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5273" y="1562735"/>
            <a:ext cx="505358" cy="40131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9137967" y="1627822"/>
            <a:ext cx="607695" cy="271145"/>
          </a:xfrm>
          <a:custGeom>
            <a:avLst/>
            <a:gdLst/>
            <a:ahLst/>
            <a:cxnLst/>
            <a:rect l="l" t="t" r="r" b="b"/>
            <a:pathLst>
              <a:path w="607695" h="271144">
                <a:moveTo>
                  <a:pt x="457835" y="74929"/>
                </a:moveTo>
                <a:lnTo>
                  <a:pt x="457835" y="14287"/>
                </a:lnTo>
                <a:lnTo>
                  <a:pt x="458114" y="11506"/>
                </a:lnTo>
                <a:lnTo>
                  <a:pt x="472122" y="0"/>
                </a:lnTo>
                <a:lnTo>
                  <a:pt x="474903" y="279"/>
                </a:lnTo>
                <a:lnTo>
                  <a:pt x="477583" y="1092"/>
                </a:lnTo>
                <a:lnTo>
                  <a:pt x="480060" y="2412"/>
                </a:lnTo>
                <a:lnTo>
                  <a:pt x="482219" y="4190"/>
                </a:lnTo>
                <a:lnTo>
                  <a:pt x="492315" y="14287"/>
                </a:lnTo>
                <a:lnTo>
                  <a:pt x="486410" y="14287"/>
                </a:lnTo>
                <a:lnTo>
                  <a:pt x="462013" y="24396"/>
                </a:lnTo>
                <a:lnTo>
                  <a:pt x="486410" y="48790"/>
                </a:lnTo>
                <a:lnTo>
                  <a:pt x="486410" y="60642"/>
                </a:lnTo>
                <a:lnTo>
                  <a:pt x="472122" y="60642"/>
                </a:lnTo>
                <a:lnTo>
                  <a:pt x="457835" y="74929"/>
                </a:lnTo>
                <a:close/>
              </a:path>
              <a:path w="607695" h="271144">
                <a:moveTo>
                  <a:pt x="486410" y="48790"/>
                </a:moveTo>
                <a:lnTo>
                  <a:pt x="462013" y="24396"/>
                </a:lnTo>
                <a:lnTo>
                  <a:pt x="486410" y="14287"/>
                </a:lnTo>
                <a:lnTo>
                  <a:pt x="486410" y="48790"/>
                </a:lnTo>
                <a:close/>
              </a:path>
              <a:path w="607695" h="271144">
                <a:moveTo>
                  <a:pt x="573201" y="135573"/>
                </a:moveTo>
                <a:lnTo>
                  <a:pt x="486410" y="48790"/>
                </a:lnTo>
                <a:lnTo>
                  <a:pt x="486410" y="14287"/>
                </a:lnTo>
                <a:lnTo>
                  <a:pt x="492315" y="14287"/>
                </a:lnTo>
                <a:lnTo>
                  <a:pt x="603503" y="125475"/>
                </a:lnTo>
                <a:lnTo>
                  <a:pt x="583298" y="125475"/>
                </a:lnTo>
                <a:lnTo>
                  <a:pt x="573201" y="135573"/>
                </a:lnTo>
                <a:close/>
              </a:path>
              <a:path w="607695" h="271144">
                <a:moveTo>
                  <a:pt x="457835" y="210502"/>
                </a:moveTo>
                <a:lnTo>
                  <a:pt x="14287" y="210502"/>
                </a:lnTo>
                <a:lnTo>
                  <a:pt x="11493" y="210223"/>
                </a:lnTo>
                <a:lnTo>
                  <a:pt x="0" y="196214"/>
                </a:lnTo>
                <a:lnTo>
                  <a:pt x="0" y="74929"/>
                </a:lnTo>
                <a:lnTo>
                  <a:pt x="14287" y="60642"/>
                </a:lnTo>
                <a:lnTo>
                  <a:pt x="457835" y="60642"/>
                </a:lnTo>
                <a:lnTo>
                  <a:pt x="457835" y="74929"/>
                </a:lnTo>
                <a:lnTo>
                  <a:pt x="28575" y="74929"/>
                </a:lnTo>
                <a:lnTo>
                  <a:pt x="14287" y="89217"/>
                </a:lnTo>
                <a:lnTo>
                  <a:pt x="28575" y="89217"/>
                </a:lnTo>
                <a:lnTo>
                  <a:pt x="28575" y="181927"/>
                </a:lnTo>
                <a:lnTo>
                  <a:pt x="14287" y="181927"/>
                </a:lnTo>
                <a:lnTo>
                  <a:pt x="28575" y="196214"/>
                </a:lnTo>
                <a:lnTo>
                  <a:pt x="457835" y="196214"/>
                </a:lnTo>
                <a:lnTo>
                  <a:pt x="457835" y="210502"/>
                </a:lnTo>
                <a:close/>
              </a:path>
              <a:path w="607695" h="271144">
                <a:moveTo>
                  <a:pt x="472122" y="89217"/>
                </a:moveTo>
                <a:lnTo>
                  <a:pt x="28575" y="89217"/>
                </a:lnTo>
                <a:lnTo>
                  <a:pt x="28575" y="74929"/>
                </a:lnTo>
                <a:lnTo>
                  <a:pt x="457835" y="74929"/>
                </a:lnTo>
                <a:lnTo>
                  <a:pt x="472122" y="60642"/>
                </a:lnTo>
                <a:lnTo>
                  <a:pt x="486410" y="60642"/>
                </a:lnTo>
                <a:lnTo>
                  <a:pt x="486410" y="74929"/>
                </a:lnTo>
                <a:lnTo>
                  <a:pt x="474903" y="88938"/>
                </a:lnTo>
                <a:lnTo>
                  <a:pt x="472122" y="89217"/>
                </a:lnTo>
                <a:close/>
              </a:path>
              <a:path w="607695" h="271144">
                <a:moveTo>
                  <a:pt x="28575" y="89217"/>
                </a:moveTo>
                <a:lnTo>
                  <a:pt x="14287" y="89217"/>
                </a:lnTo>
                <a:lnTo>
                  <a:pt x="28575" y="74929"/>
                </a:lnTo>
                <a:lnTo>
                  <a:pt x="28575" y="89217"/>
                </a:lnTo>
                <a:close/>
              </a:path>
              <a:path w="607695" h="271144">
                <a:moveTo>
                  <a:pt x="583298" y="145669"/>
                </a:moveTo>
                <a:lnTo>
                  <a:pt x="573201" y="135572"/>
                </a:lnTo>
                <a:lnTo>
                  <a:pt x="583298" y="125475"/>
                </a:lnTo>
                <a:lnTo>
                  <a:pt x="583298" y="145669"/>
                </a:lnTo>
                <a:close/>
              </a:path>
              <a:path w="607695" h="271144">
                <a:moveTo>
                  <a:pt x="603503" y="145669"/>
                </a:moveTo>
                <a:lnTo>
                  <a:pt x="583298" y="145669"/>
                </a:lnTo>
                <a:lnTo>
                  <a:pt x="583298" y="125475"/>
                </a:lnTo>
                <a:lnTo>
                  <a:pt x="603503" y="125475"/>
                </a:lnTo>
                <a:lnTo>
                  <a:pt x="605281" y="127634"/>
                </a:lnTo>
                <a:lnTo>
                  <a:pt x="606602" y="130098"/>
                </a:lnTo>
                <a:lnTo>
                  <a:pt x="607415" y="132791"/>
                </a:lnTo>
                <a:lnTo>
                  <a:pt x="607694" y="135573"/>
                </a:lnTo>
                <a:lnTo>
                  <a:pt x="607415" y="138353"/>
                </a:lnTo>
                <a:lnTo>
                  <a:pt x="606602" y="141046"/>
                </a:lnTo>
                <a:lnTo>
                  <a:pt x="605281" y="143509"/>
                </a:lnTo>
                <a:lnTo>
                  <a:pt x="603503" y="145669"/>
                </a:lnTo>
                <a:close/>
              </a:path>
              <a:path w="607695" h="271144">
                <a:moveTo>
                  <a:pt x="492315" y="256857"/>
                </a:moveTo>
                <a:lnTo>
                  <a:pt x="486410" y="256857"/>
                </a:lnTo>
                <a:lnTo>
                  <a:pt x="486410" y="222364"/>
                </a:lnTo>
                <a:lnTo>
                  <a:pt x="573201" y="135573"/>
                </a:lnTo>
                <a:lnTo>
                  <a:pt x="583298" y="145669"/>
                </a:lnTo>
                <a:lnTo>
                  <a:pt x="603503" y="145669"/>
                </a:lnTo>
                <a:lnTo>
                  <a:pt x="492315" y="256857"/>
                </a:lnTo>
                <a:close/>
              </a:path>
              <a:path w="607695" h="271144">
                <a:moveTo>
                  <a:pt x="28575" y="196214"/>
                </a:moveTo>
                <a:lnTo>
                  <a:pt x="14287" y="181927"/>
                </a:lnTo>
                <a:lnTo>
                  <a:pt x="28575" y="181927"/>
                </a:lnTo>
                <a:lnTo>
                  <a:pt x="28575" y="196214"/>
                </a:lnTo>
                <a:close/>
              </a:path>
              <a:path w="607695" h="271144">
                <a:moveTo>
                  <a:pt x="486410" y="210502"/>
                </a:moveTo>
                <a:lnTo>
                  <a:pt x="472122" y="210502"/>
                </a:lnTo>
                <a:lnTo>
                  <a:pt x="457835" y="196214"/>
                </a:lnTo>
                <a:lnTo>
                  <a:pt x="28575" y="196214"/>
                </a:lnTo>
                <a:lnTo>
                  <a:pt x="28575" y="181927"/>
                </a:lnTo>
                <a:lnTo>
                  <a:pt x="472122" y="181927"/>
                </a:lnTo>
                <a:lnTo>
                  <a:pt x="486410" y="196214"/>
                </a:lnTo>
                <a:lnTo>
                  <a:pt x="486410" y="210502"/>
                </a:lnTo>
                <a:close/>
              </a:path>
              <a:path w="607695" h="271144">
                <a:moveTo>
                  <a:pt x="472122" y="271144"/>
                </a:moveTo>
                <a:lnTo>
                  <a:pt x="457835" y="256857"/>
                </a:lnTo>
                <a:lnTo>
                  <a:pt x="457835" y="196214"/>
                </a:lnTo>
                <a:lnTo>
                  <a:pt x="472122" y="210502"/>
                </a:lnTo>
                <a:lnTo>
                  <a:pt x="486410" y="210502"/>
                </a:lnTo>
                <a:lnTo>
                  <a:pt x="486410" y="222364"/>
                </a:lnTo>
                <a:lnTo>
                  <a:pt x="462013" y="246760"/>
                </a:lnTo>
                <a:lnTo>
                  <a:pt x="486410" y="256857"/>
                </a:lnTo>
                <a:lnTo>
                  <a:pt x="492315" y="256857"/>
                </a:lnTo>
                <a:lnTo>
                  <a:pt x="482219" y="266953"/>
                </a:lnTo>
                <a:lnTo>
                  <a:pt x="480060" y="268731"/>
                </a:lnTo>
                <a:lnTo>
                  <a:pt x="477583" y="270052"/>
                </a:lnTo>
                <a:lnTo>
                  <a:pt x="474903" y="270865"/>
                </a:lnTo>
                <a:lnTo>
                  <a:pt x="472122" y="271144"/>
                </a:lnTo>
                <a:close/>
              </a:path>
              <a:path w="607695" h="271144">
                <a:moveTo>
                  <a:pt x="486410" y="256857"/>
                </a:moveTo>
                <a:lnTo>
                  <a:pt x="462013" y="246760"/>
                </a:lnTo>
                <a:lnTo>
                  <a:pt x="486410" y="222364"/>
                </a:lnTo>
                <a:lnTo>
                  <a:pt x="486410" y="25685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369023" y="1995170"/>
            <a:ext cx="5010785" cy="4594225"/>
            <a:chOff x="369023" y="1995170"/>
            <a:chExt cx="5010785" cy="459422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516" y="2030095"/>
              <a:ext cx="824644" cy="102361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9023" y="1995169"/>
              <a:ext cx="4076700" cy="4594225"/>
            </a:xfrm>
            <a:custGeom>
              <a:avLst/>
              <a:gdLst/>
              <a:ahLst/>
              <a:cxnLst/>
              <a:rect l="l" t="t" r="r" b="b"/>
              <a:pathLst>
                <a:path w="4076700" h="4594225">
                  <a:moveTo>
                    <a:pt x="4076611" y="2282825"/>
                  </a:moveTo>
                  <a:lnTo>
                    <a:pt x="4076471" y="2270125"/>
                  </a:lnTo>
                  <a:lnTo>
                    <a:pt x="4076052" y="2257425"/>
                  </a:lnTo>
                  <a:lnTo>
                    <a:pt x="4075341" y="2257425"/>
                  </a:lnTo>
                  <a:lnTo>
                    <a:pt x="4074312" y="2244725"/>
                  </a:lnTo>
                  <a:lnTo>
                    <a:pt x="4069677" y="2206625"/>
                  </a:lnTo>
                  <a:lnTo>
                    <a:pt x="4065359" y="2181225"/>
                  </a:lnTo>
                  <a:lnTo>
                    <a:pt x="4062768" y="2181225"/>
                  </a:lnTo>
                  <a:lnTo>
                    <a:pt x="4059936" y="2168525"/>
                  </a:lnTo>
                  <a:lnTo>
                    <a:pt x="4056837" y="2155825"/>
                  </a:lnTo>
                  <a:lnTo>
                    <a:pt x="4053497" y="2143125"/>
                  </a:lnTo>
                  <a:lnTo>
                    <a:pt x="4049903" y="2130425"/>
                  </a:lnTo>
                  <a:lnTo>
                    <a:pt x="4046080" y="2130425"/>
                  </a:lnTo>
                  <a:lnTo>
                    <a:pt x="4042016" y="2117725"/>
                  </a:lnTo>
                  <a:lnTo>
                    <a:pt x="4038511" y="2107387"/>
                  </a:lnTo>
                  <a:lnTo>
                    <a:pt x="4038511" y="2282825"/>
                  </a:lnTo>
                  <a:lnTo>
                    <a:pt x="4038511" y="4149725"/>
                  </a:lnTo>
                  <a:lnTo>
                    <a:pt x="4038371" y="4162425"/>
                  </a:lnTo>
                  <a:lnTo>
                    <a:pt x="4037977" y="4175125"/>
                  </a:lnTo>
                  <a:lnTo>
                    <a:pt x="4037355" y="4175125"/>
                  </a:lnTo>
                  <a:lnTo>
                    <a:pt x="4036403" y="4187825"/>
                  </a:lnTo>
                  <a:lnTo>
                    <a:pt x="4035247" y="4200525"/>
                  </a:lnTo>
                  <a:lnTo>
                    <a:pt x="4033824" y="4213225"/>
                  </a:lnTo>
                  <a:lnTo>
                    <a:pt x="4032173" y="4225925"/>
                  </a:lnTo>
                  <a:lnTo>
                    <a:pt x="4030370" y="4225925"/>
                  </a:lnTo>
                  <a:lnTo>
                    <a:pt x="4028135" y="4238625"/>
                  </a:lnTo>
                  <a:lnTo>
                    <a:pt x="4025760" y="4251325"/>
                  </a:lnTo>
                  <a:lnTo>
                    <a:pt x="4023156" y="4264025"/>
                  </a:lnTo>
                  <a:lnTo>
                    <a:pt x="4020451" y="4264025"/>
                  </a:lnTo>
                  <a:lnTo>
                    <a:pt x="4017251" y="4276725"/>
                  </a:lnTo>
                  <a:lnTo>
                    <a:pt x="4017403" y="4276725"/>
                  </a:lnTo>
                  <a:lnTo>
                    <a:pt x="4013974" y="4289425"/>
                  </a:lnTo>
                  <a:lnTo>
                    <a:pt x="4014127" y="4289425"/>
                  </a:lnTo>
                  <a:lnTo>
                    <a:pt x="4010469" y="4302125"/>
                  </a:lnTo>
                  <a:lnTo>
                    <a:pt x="4006926" y="4302125"/>
                  </a:lnTo>
                  <a:lnTo>
                    <a:pt x="4002798" y="4314825"/>
                  </a:lnTo>
                  <a:lnTo>
                    <a:pt x="4003002" y="4314825"/>
                  </a:lnTo>
                  <a:lnTo>
                    <a:pt x="3998658" y="4327525"/>
                  </a:lnTo>
                  <a:lnTo>
                    <a:pt x="3994518" y="4327525"/>
                  </a:lnTo>
                  <a:lnTo>
                    <a:pt x="3989743" y="4340225"/>
                  </a:lnTo>
                  <a:lnTo>
                    <a:pt x="3989971" y="4340225"/>
                  </a:lnTo>
                  <a:lnTo>
                    <a:pt x="3984980" y="4352925"/>
                  </a:lnTo>
                  <a:lnTo>
                    <a:pt x="3980269" y="4352925"/>
                  </a:lnTo>
                  <a:lnTo>
                    <a:pt x="3974871" y="4365625"/>
                  </a:lnTo>
                  <a:lnTo>
                    <a:pt x="3975125" y="4365625"/>
                  </a:lnTo>
                  <a:lnTo>
                    <a:pt x="3969524" y="4378325"/>
                  </a:lnTo>
                  <a:lnTo>
                    <a:pt x="3964267" y="4378325"/>
                  </a:lnTo>
                  <a:lnTo>
                    <a:pt x="3958272" y="4391025"/>
                  </a:lnTo>
                  <a:lnTo>
                    <a:pt x="3958552" y="4391025"/>
                  </a:lnTo>
                  <a:lnTo>
                    <a:pt x="3952379" y="4403725"/>
                  </a:lnTo>
                  <a:lnTo>
                    <a:pt x="3952659" y="4391025"/>
                  </a:lnTo>
                  <a:lnTo>
                    <a:pt x="3946296" y="4403725"/>
                  </a:lnTo>
                  <a:lnTo>
                    <a:pt x="3946588" y="4403725"/>
                  </a:lnTo>
                  <a:lnTo>
                    <a:pt x="3940035" y="4416425"/>
                  </a:lnTo>
                  <a:lnTo>
                    <a:pt x="3933914" y="4416425"/>
                  </a:lnTo>
                  <a:lnTo>
                    <a:pt x="3927017" y="4429125"/>
                  </a:lnTo>
                  <a:lnTo>
                    <a:pt x="3920566" y="4429125"/>
                  </a:lnTo>
                  <a:lnTo>
                    <a:pt x="3913314" y="4441825"/>
                  </a:lnTo>
                  <a:lnTo>
                    <a:pt x="3906570" y="4441825"/>
                  </a:lnTo>
                  <a:lnTo>
                    <a:pt x="3898989" y="4454525"/>
                  </a:lnTo>
                  <a:lnTo>
                    <a:pt x="3891940" y="4454525"/>
                  </a:lnTo>
                  <a:lnTo>
                    <a:pt x="3884041" y="4467225"/>
                  </a:lnTo>
                  <a:lnTo>
                    <a:pt x="3876713" y="4467225"/>
                  </a:lnTo>
                  <a:lnTo>
                    <a:pt x="3868509" y="4479925"/>
                  </a:lnTo>
                  <a:lnTo>
                    <a:pt x="3860901" y="4479925"/>
                  </a:lnTo>
                  <a:lnTo>
                    <a:pt x="3852405" y="4492625"/>
                  </a:lnTo>
                  <a:lnTo>
                    <a:pt x="3836174" y="4492625"/>
                  </a:lnTo>
                  <a:lnTo>
                    <a:pt x="3827272" y="4505325"/>
                  </a:lnTo>
                  <a:lnTo>
                    <a:pt x="3819042" y="4505325"/>
                  </a:lnTo>
                  <a:lnTo>
                    <a:pt x="3809873" y="4518025"/>
                  </a:lnTo>
                  <a:lnTo>
                    <a:pt x="3783342" y="4518025"/>
                  </a:lnTo>
                  <a:lnTo>
                    <a:pt x="3773703" y="4530725"/>
                  </a:lnTo>
                  <a:lnTo>
                    <a:pt x="3745903" y="4530725"/>
                  </a:lnTo>
                  <a:lnTo>
                    <a:pt x="3735832" y="4543425"/>
                  </a:lnTo>
                  <a:lnTo>
                    <a:pt x="3676764" y="4543425"/>
                  </a:lnTo>
                  <a:lnTo>
                    <a:pt x="3666083" y="4556125"/>
                  </a:lnTo>
                  <a:lnTo>
                    <a:pt x="1915388" y="4556125"/>
                  </a:lnTo>
                  <a:lnTo>
                    <a:pt x="1904707" y="4543425"/>
                  </a:lnTo>
                  <a:lnTo>
                    <a:pt x="1845640" y="4543425"/>
                  </a:lnTo>
                  <a:lnTo>
                    <a:pt x="1835569" y="4530725"/>
                  </a:lnTo>
                  <a:lnTo>
                    <a:pt x="1807768" y="4530725"/>
                  </a:lnTo>
                  <a:lnTo>
                    <a:pt x="1798129" y="4518025"/>
                  </a:lnTo>
                  <a:lnTo>
                    <a:pt x="1771599" y="4518025"/>
                  </a:lnTo>
                  <a:lnTo>
                    <a:pt x="1762429" y="4505325"/>
                  </a:lnTo>
                  <a:lnTo>
                    <a:pt x="1754200" y="4505325"/>
                  </a:lnTo>
                  <a:lnTo>
                    <a:pt x="1745297" y="4492625"/>
                  </a:lnTo>
                  <a:lnTo>
                    <a:pt x="1729066" y="4492625"/>
                  </a:lnTo>
                  <a:lnTo>
                    <a:pt x="1720570" y="4479925"/>
                  </a:lnTo>
                  <a:lnTo>
                    <a:pt x="1712963" y="4479925"/>
                  </a:lnTo>
                  <a:lnTo>
                    <a:pt x="1704759" y="4467225"/>
                  </a:lnTo>
                  <a:lnTo>
                    <a:pt x="1697431" y="4467225"/>
                  </a:lnTo>
                  <a:lnTo>
                    <a:pt x="1689531" y="4454525"/>
                  </a:lnTo>
                  <a:lnTo>
                    <a:pt x="1682483" y="4454525"/>
                  </a:lnTo>
                  <a:lnTo>
                    <a:pt x="1674901" y="4441825"/>
                  </a:lnTo>
                  <a:lnTo>
                    <a:pt x="1668157" y="4441825"/>
                  </a:lnTo>
                  <a:lnTo>
                    <a:pt x="1660906" y="4429125"/>
                  </a:lnTo>
                  <a:lnTo>
                    <a:pt x="1654454" y="4429125"/>
                  </a:lnTo>
                  <a:lnTo>
                    <a:pt x="1647558" y="4416425"/>
                  </a:lnTo>
                  <a:lnTo>
                    <a:pt x="1641436" y="4416425"/>
                  </a:lnTo>
                  <a:lnTo>
                    <a:pt x="1634883" y="4403725"/>
                  </a:lnTo>
                  <a:lnTo>
                    <a:pt x="1635175" y="4403725"/>
                  </a:lnTo>
                  <a:lnTo>
                    <a:pt x="1628813" y="4391025"/>
                  </a:lnTo>
                  <a:lnTo>
                    <a:pt x="1629092" y="4403725"/>
                  </a:lnTo>
                  <a:lnTo>
                    <a:pt x="1622920" y="4391025"/>
                  </a:lnTo>
                  <a:lnTo>
                    <a:pt x="1623199" y="4391025"/>
                  </a:lnTo>
                  <a:lnTo>
                    <a:pt x="1617205" y="4378325"/>
                  </a:lnTo>
                  <a:lnTo>
                    <a:pt x="1611947" y="4378325"/>
                  </a:lnTo>
                  <a:lnTo>
                    <a:pt x="1606346" y="4365625"/>
                  </a:lnTo>
                  <a:lnTo>
                    <a:pt x="1606600" y="4365625"/>
                  </a:lnTo>
                  <a:lnTo>
                    <a:pt x="1601203" y="4352925"/>
                  </a:lnTo>
                  <a:lnTo>
                    <a:pt x="1596491" y="4352925"/>
                  </a:lnTo>
                  <a:lnTo>
                    <a:pt x="1591500" y="4340225"/>
                  </a:lnTo>
                  <a:lnTo>
                    <a:pt x="1591729" y="4340225"/>
                  </a:lnTo>
                  <a:lnTo>
                    <a:pt x="1586953" y="4327525"/>
                  </a:lnTo>
                  <a:lnTo>
                    <a:pt x="1582813" y="4327525"/>
                  </a:lnTo>
                  <a:lnTo>
                    <a:pt x="1578470" y="4314825"/>
                  </a:lnTo>
                  <a:lnTo>
                    <a:pt x="1578673" y="4314825"/>
                  </a:lnTo>
                  <a:lnTo>
                    <a:pt x="1574546" y="4302125"/>
                  </a:lnTo>
                  <a:lnTo>
                    <a:pt x="1571002" y="4302125"/>
                  </a:lnTo>
                  <a:lnTo>
                    <a:pt x="1567345" y="4289425"/>
                  </a:lnTo>
                  <a:lnTo>
                    <a:pt x="1567497" y="4289425"/>
                  </a:lnTo>
                  <a:lnTo>
                    <a:pt x="1564068" y="4276725"/>
                  </a:lnTo>
                  <a:lnTo>
                    <a:pt x="1564220" y="4276725"/>
                  </a:lnTo>
                  <a:lnTo>
                    <a:pt x="1561020" y="4264025"/>
                  </a:lnTo>
                  <a:lnTo>
                    <a:pt x="1558315" y="4264025"/>
                  </a:lnTo>
                  <a:lnTo>
                    <a:pt x="1555597" y="4251325"/>
                  </a:lnTo>
                  <a:lnTo>
                    <a:pt x="1553235" y="4238625"/>
                  </a:lnTo>
                  <a:lnTo>
                    <a:pt x="1551101" y="4225925"/>
                  </a:lnTo>
                  <a:lnTo>
                    <a:pt x="1549298" y="4225925"/>
                  </a:lnTo>
                  <a:lnTo>
                    <a:pt x="1547571" y="4213225"/>
                  </a:lnTo>
                  <a:lnTo>
                    <a:pt x="1546174" y="4200525"/>
                  </a:lnTo>
                  <a:lnTo>
                    <a:pt x="1545018" y="4187825"/>
                  </a:lnTo>
                  <a:lnTo>
                    <a:pt x="1544116" y="4175125"/>
                  </a:lnTo>
                  <a:lnTo>
                    <a:pt x="1543494" y="4175125"/>
                  </a:lnTo>
                  <a:lnTo>
                    <a:pt x="1543088" y="4162425"/>
                  </a:lnTo>
                  <a:lnTo>
                    <a:pt x="1542961" y="4149725"/>
                  </a:lnTo>
                  <a:lnTo>
                    <a:pt x="1542961" y="2282825"/>
                  </a:lnTo>
                  <a:lnTo>
                    <a:pt x="1543100" y="2270125"/>
                  </a:lnTo>
                  <a:lnTo>
                    <a:pt x="1543469" y="2270125"/>
                  </a:lnTo>
                  <a:lnTo>
                    <a:pt x="1544154" y="2257425"/>
                  </a:lnTo>
                  <a:lnTo>
                    <a:pt x="1545069" y="2244725"/>
                  </a:lnTo>
                  <a:lnTo>
                    <a:pt x="1546225" y="2232025"/>
                  </a:lnTo>
                  <a:lnTo>
                    <a:pt x="1547647" y="2219325"/>
                  </a:lnTo>
                  <a:lnTo>
                    <a:pt x="1549222" y="2219325"/>
                  </a:lnTo>
                  <a:lnTo>
                    <a:pt x="1551203" y="2206625"/>
                  </a:lnTo>
                  <a:lnTo>
                    <a:pt x="1553337" y="2193925"/>
                  </a:lnTo>
                  <a:lnTo>
                    <a:pt x="1555711" y="2181225"/>
                  </a:lnTo>
                  <a:lnTo>
                    <a:pt x="1558188" y="2181225"/>
                  </a:lnTo>
                  <a:lnTo>
                    <a:pt x="1561160" y="2168525"/>
                  </a:lnTo>
                  <a:lnTo>
                    <a:pt x="1561020" y="2168525"/>
                  </a:lnTo>
                  <a:lnTo>
                    <a:pt x="1564220" y="2155825"/>
                  </a:lnTo>
                  <a:lnTo>
                    <a:pt x="1564068" y="2155825"/>
                  </a:lnTo>
                  <a:lnTo>
                    <a:pt x="1567497" y="2143125"/>
                  </a:lnTo>
                  <a:lnTo>
                    <a:pt x="1570837" y="2143125"/>
                  </a:lnTo>
                  <a:lnTo>
                    <a:pt x="1574736" y="2130425"/>
                  </a:lnTo>
                  <a:lnTo>
                    <a:pt x="1574546" y="2130425"/>
                  </a:lnTo>
                  <a:lnTo>
                    <a:pt x="1578673" y="2117725"/>
                  </a:lnTo>
                  <a:lnTo>
                    <a:pt x="1578470" y="2117725"/>
                  </a:lnTo>
                  <a:lnTo>
                    <a:pt x="1582813" y="2105025"/>
                  </a:lnTo>
                  <a:lnTo>
                    <a:pt x="1582610" y="2117725"/>
                  </a:lnTo>
                  <a:lnTo>
                    <a:pt x="1587169" y="2105025"/>
                  </a:lnTo>
                  <a:lnTo>
                    <a:pt x="1586953" y="2105025"/>
                  </a:lnTo>
                  <a:lnTo>
                    <a:pt x="1591729" y="2092325"/>
                  </a:lnTo>
                  <a:lnTo>
                    <a:pt x="1591500" y="2092325"/>
                  </a:lnTo>
                  <a:lnTo>
                    <a:pt x="1596491" y="2079625"/>
                  </a:lnTo>
                  <a:lnTo>
                    <a:pt x="1601203" y="2079625"/>
                  </a:lnTo>
                  <a:lnTo>
                    <a:pt x="1606600" y="2066925"/>
                  </a:lnTo>
                  <a:lnTo>
                    <a:pt x="1606346" y="2066925"/>
                  </a:lnTo>
                  <a:lnTo>
                    <a:pt x="1611947" y="2054225"/>
                  </a:lnTo>
                  <a:lnTo>
                    <a:pt x="1611680" y="2066925"/>
                  </a:lnTo>
                  <a:lnTo>
                    <a:pt x="1617472" y="2054225"/>
                  </a:lnTo>
                  <a:lnTo>
                    <a:pt x="1617205" y="2054225"/>
                  </a:lnTo>
                  <a:lnTo>
                    <a:pt x="1623199" y="2041525"/>
                  </a:lnTo>
                  <a:lnTo>
                    <a:pt x="1628813" y="2041525"/>
                  </a:lnTo>
                  <a:lnTo>
                    <a:pt x="1635175" y="2028825"/>
                  </a:lnTo>
                  <a:lnTo>
                    <a:pt x="1634883" y="2028825"/>
                  </a:lnTo>
                  <a:lnTo>
                    <a:pt x="1641436" y="2016125"/>
                  </a:lnTo>
                  <a:lnTo>
                    <a:pt x="1647558" y="2016125"/>
                  </a:lnTo>
                  <a:lnTo>
                    <a:pt x="1654454" y="2003425"/>
                  </a:lnTo>
                  <a:lnTo>
                    <a:pt x="1660906" y="2003425"/>
                  </a:lnTo>
                  <a:lnTo>
                    <a:pt x="1668157" y="1990725"/>
                  </a:lnTo>
                  <a:lnTo>
                    <a:pt x="1674901" y="1990725"/>
                  </a:lnTo>
                  <a:lnTo>
                    <a:pt x="1682483" y="1978025"/>
                  </a:lnTo>
                  <a:lnTo>
                    <a:pt x="1689531" y="1978025"/>
                  </a:lnTo>
                  <a:lnTo>
                    <a:pt x="1697431" y="1965325"/>
                  </a:lnTo>
                  <a:lnTo>
                    <a:pt x="1704759" y="1965325"/>
                  </a:lnTo>
                  <a:lnTo>
                    <a:pt x="1712963" y="1952625"/>
                  </a:lnTo>
                  <a:lnTo>
                    <a:pt x="1720570" y="1952625"/>
                  </a:lnTo>
                  <a:lnTo>
                    <a:pt x="1729066" y="1939925"/>
                  </a:lnTo>
                  <a:lnTo>
                    <a:pt x="1728673" y="1952625"/>
                  </a:lnTo>
                  <a:lnTo>
                    <a:pt x="1737309" y="1939925"/>
                  </a:lnTo>
                  <a:lnTo>
                    <a:pt x="1745297" y="1939925"/>
                  </a:lnTo>
                  <a:lnTo>
                    <a:pt x="1754200" y="1927225"/>
                  </a:lnTo>
                  <a:lnTo>
                    <a:pt x="1771180" y="1927225"/>
                  </a:lnTo>
                  <a:lnTo>
                    <a:pt x="1780463" y="1914525"/>
                  </a:lnTo>
                  <a:lnTo>
                    <a:pt x="1798129" y="1914525"/>
                  </a:lnTo>
                  <a:lnTo>
                    <a:pt x="1805355" y="1905000"/>
                  </a:lnTo>
                  <a:lnTo>
                    <a:pt x="3517150" y="1905000"/>
                  </a:lnTo>
                  <a:lnTo>
                    <a:pt x="3525151" y="1892300"/>
                  </a:lnTo>
                  <a:lnTo>
                    <a:pt x="3556343" y="1892300"/>
                  </a:lnTo>
                  <a:lnTo>
                    <a:pt x="3558235" y="1889125"/>
                  </a:lnTo>
                  <a:lnTo>
                    <a:pt x="3726129" y="1889125"/>
                  </a:lnTo>
                  <a:lnTo>
                    <a:pt x="3736302" y="1901825"/>
                  </a:lnTo>
                  <a:lnTo>
                    <a:pt x="3735832" y="1889125"/>
                  </a:lnTo>
                  <a:lnTo>
                    <a:pt x="3745903" y="1901825"/>
                  </a:lnTo>
                  <a:lnTo>
                    <a:pt x="3773703" y="1901825"/>
                  </a:lnTo>
                  <a:lnTo>
                    <a:pt x="3783342" y="1914525"/>
                  </a:lnTo>
                  <a:lnTo>
                    <a:pt x="3801008" y="1914525"/>
                  </a:lnTo>
                  <a:lnTo>
                    <a:pt x="3810292" y="1927225"/>
                  </a:lnTo>
                  <a:lnTo>
                    <a:pt x="3827272" y="1927225"/>
                  </a:lnTo>
                  <a:lnTo>
                    <a:pt x="3836174" y="1939925"/>
                  </a:lnTo>
                  <a:lnTo>
                    <a:pt x="3844163" y="1939925"/>
                  </a:lnTo>
                  <a:lnTo>
                    <a:pt x="3852799" y="1952625"/>
                  </a:lnTo>
                  <a:lnTo>
                    <a:pt x="3852405" y="1939925"/>
                  </a:lnTo>
                  <a:lnTo>
                    <a:pt x="3860901" y="1952625"/>
                  </a:lnTo>
                  <a:lnTo>
                    <a:pt x="3868509" y="1952625"/>
                  </a:lnTo>
                  <a:lnTo>
                    <a:pt x="3876713" y="1965325"/>
                  </a:lnTo>
                  <a:lnTo>
                    <a:pt x="3884041" y="1965325"/>
                  </a:lnTo>
                  <a:lnTo>
                    <a:pt x="3891940" y="1978025"/>
                  </a:lnTo>
                  <a:lnTo>
                    <a:pt x="3898989" y="1978025"/>
                  </a:lnTo>
                  <a:lnTo>
                    <a:pt x="3906570" y="1990725"/>
                  </a:lnTo>
                  <a:lnTo>
                    <a:pt x="3913314" y="1990725"/>
                  </a:lnTo>
                  <a:lnTo>
                    <a:pt x="3920566" y="2003425"/>
                  </a:lnTo>
                  <a:lnTo>
                    <a:pt x="3927017" y="2003425"/>
                  </a:lnTo>
                  <a:lnTo>
                    <a:pt x="3933914" y="2016125"/>
                  </a:lnTo>
                  <a:lnTo>
                    <a:pt x="3940035" y="2016125"/>
                  </a:lnTo>
                  <a:lnTo>
                    <a:pt x="3946588" y="2028825"/>
                  </a:lnTo>
                  <a:lnTo>
                    <a:pt x="3946296" y="2028825"/>
                  </a:lnTo>
                  <a:lnTo>
                    <a:pt x="3952659" y="2041525"/>
                  </a:lnTo>
                  <a:lnTo>
                    <a:pt x="3958272" y="2041525"/>
                  </a:lnTo>
                  <a:lnTo>
                    <a:pt x="3964267" y="2054225"/>
                  </a:lnTo>
                  <a:lnTo>
                    <a:pt x="3964000" y="2054225"/>
                  </a:lnTo>
                  <a:lnTo>
                    <a:pt x="3969791" y="2066925"/>
                  </a:lnTo>
                  <a:lnTo>
                    <a:pt x="3969524" y="2054225"/>
                  </a:lnTo>
                  <a:lnTo>
                    <a:pt x="3975125" y="2066925"/>
                  </a:lnTo>
                  <a:lnTo>
                    <a:pt x="3974871" y="2066925"/>
                  </a:lnTo>
                  <a:lnTo>
                    <a:pt x="3980269" y="2079625"/>
                  </a:lnTo>
                  <a:lnTo>
                    <a:pt x="3984980" y="2079625"/>
                  </a:lnTo>
                  <a:lnTo>
                    <a:pt x="3989971" y="2092325"/>
                  </a:lnTo>
                  <a:lnTo>
                    <a:pt x="3989743" y="2092325"/>
                  </a:lnTo>
                  <a:lnTo>
                    <a:pt x="3994518" y="2105025"/>
                  </a:lnTo>
                  <a:lnTo>
                    <a:pt x="3994302" y="2105025"/>
                  </a:lnTo>
                  <a:lnTo>
                    <a:pt x="3998861" y="2117725"/>
                  </a:lnTo>
                  <a:lnTo>
                    <a:pt x="3998658" y="2105025"/>
                  </a:lnTo>
                  <a:lnTo>
                    <a:pt x="4003002" y="2117725"/>
                  </a:lnTo>
                  <a:lnTo>
                    <a:pt x="4002798" y="2117725"/>
                  </a:lnTo>
                  <a:lnTo>
                    <a:pt x="4006926" y="2130425"/>
                  </a:lnTo>
                  <a:lnTo>
                    <a:pt x="4006735" y="2130425"/>
                  </a:lnTo>
                  <a:lnTo>
                    <a:pt x="4010634" y="2143125"/>
                  </a:lnTo>
                  <a:lnTo>
                    <a:pt x="4013974" y="2143125"/>
                  </a:lnTo>
                  <a:lnTo>
                    <a:pt x="4017403" y="2155825"/>
                  </a:lnTo>
                  <a:lnTo>
                    <a:pt x="4017251" y="2155825"/>
                  </a:lnTo>
                  <a:lnTo>
                    <a:pt x="4020451" y="2168525"/>
                  </a:lnTo>
                  <a:lnTo>
                    <a:pt x="4020312" y="2168525"/>
                  </a:lnTo>
                  <a:lnTo>
                    <a:pt x="4023283" y="2181225"/>
                  </a:lnTo>
                  <a:lnTo>
                    <a:pt x="4025760" y="2181225"/>
                  </a:lnTo>
                  <a:lnTo>
                    <a:pt x="4028236" y="2193925"/>
                  </a:lnTo>
                  <a:lnTo>
                    <a:pt x="4030370" y="2206625"/>
                  </a:lnTo>
                  <a:lnTo>
                    <a:pt x="4032250" y="2219325"/>
                  </a:lnTo>
                  <a:lnTo>
                    <a:pt x="4033824" y="2219325"/>
                  </a:lnTo>
                  <a:lnTo>
                    <a:pt x="4035298" y="2232025"/>
                  </a:lnTo>
                  <a:lnTo>
                    <a:pt x="4036453" y="2244725"/>
                  </a:lnTo>
                  <a:lnTo>
                    <a:pt x="4037355" y="2257425"/>
                  </a:lnTo>
                  <a:lnTo>
                    <a:pt x="4038003" y="2270125"/>
                  </a:lnTo>
                  <a:lnTo>
                    <a:pt x="4038371" y="2270125"/>
                  </a:lnTo>
                  <a:lnTo>
                    <a:pt x="4038511" y="2282825"/>
                  </a:lnTo>
                  <a:lnTo>
                    <a:pt x="4038511" y="2107387"/>
                  </a:lnTo>
                  <a:lnTo>
                    <a:pt x="4037711" y="2105025"/>
                  </a:lnTo>
                  <a:lnTo>
                    <a:pt x="4033177" y="2092325"/>
                  </a:lnTo>
                  <a:lnTo>
                    <a:pt x="4028427" y="2079625"/>
                  </a:lnTo>
                  <a:lnTo>
                    <a:pt x="4023436" y="2079625"/>
                  </a:lnTo>
                  <a:lnTo>
                    <a:pt x="4018242" y="2066925"/>
                  </a:lnTo>
                  <a:lnTo>
                    <a:pt x="4012590" y="2054225"/>
                  </a:lnTo>
                  <a:lnTo>
                    <a:pt x="4006951" y="2054225"/>
                  </a:lnTo>
                  <a:lnTo>
                    <a:pt x="4001351" y="2041525"/>
                  </a:lnTo>
                  <a:lnTo>
                    <a:pt x="3995305" y="2028825"/>
                  </a:lnTo>
                  <a:lnTo>
                    <a:pt x="3989057" y="2016125"/>
                  </a:lnTo>
                  <a:lnTo>
                    <a:pt x="3982605" y="2016125"/>
                  </a:lnTo>
                  <a:lnTo>
                    <a:pt x="3975963" y="2003425"/>
                  </a:lnTo>
                  <a:lnTo>
                    <a:pt x="3969131" y="2003425"/>
                  </a:lnTo>
                  <a:lnTo>
                    <a:pt x="3962108" y="1990725"/>
                  </a:lnTo>
                  <a:lnTo>
                    <a:pt x="3954894" y="1978025"/>
                  </a:lnTo>
                  <a:lnTo>
                    <a:pt x="3947503" y="1978025"/>
                  </a:lnTo>
                  <a:lnTo>
                    <a:pt x="3939933" y="1965325"/>
                  </a:lnTo>
                  <a:lnTo>
                    <a:pt x="3932186" y="1965325"/>
                  </a:lnTo>
                  <a:lnTo>
                    <a:pt x="3924274" y="1952625"/>
                  </a:lnTo>
                  <a:lnTo>
                    <a:pt x="3916184" y="1939925"/>
                  </a:lnTo>
                  <a:lnTo>
                    <a:pt x="3907942" y="1939925"/>
                  </a:lnTo>
                  <a:lnTo>
                    <a:pt x="3899522" y="1927225"/>
                  </a:lnTo>
                  <a:lnTo>
                    <a:pt x="3890962" y="1927225"/>
                  </a:lnTo>
                  <a:lnTo>
                    <a:pt x="3882237" y="1914525"/>
                  </a:lnTo>
                  <a:lnTo>
                    <a:pt x="3864330" y="1914525"/>
                  </a:lnTo>
                  <a:lnTo>
                    <a:pt x="3855161" y="1901825"/>
                  </a:lnTo>
                  <a:lnTo>
                    <a:pt x="3845852" y="1901825"/>
                  </a:lnTo>
                  <a:lnTo>
                    <a:pt x="3836416" y="1889125"/>
                  </a:lnTo>
                  <a:lnTo>
                    <a:pt x="3817124" y="1889125"/>
                  </a:lnTo>
                  <a:lnTo>
                    <a:pt x="3807282" y="1876425"/>
                  </a:lnTo>
                  <a:lnTo>
                    <a:pt x="3787241" y="1876425"/>
                  </a:lnTo>
                  <a:lnTo>
                    <a:pt x="3777043" y="1863725"/>
                  </a:lnTo>
                  <a:lnTo>
                    <a:pt x="3745788" y="1863725"/>
                  </a:lnTo>
                  <a:lnTo>
                    <a:pt x="3735159" y="1851025"/>
                  </a:lnTo>
                  <a:lnTo>
                    <a:pt x="3629482" y="1851025"/>
                  </a:lnTo>
                  <a:lnTo>
                    <a:pt x="3634409" y="1841500"/>
                  </a:lnTo>
                  <a:lnTo>
                    <a:pt x="3647554" y="1841500"/>
                  </a:lnTo>
                  <a:lnTo>
                    <a:pt x="3653396" y="1828800"/>
                  </a:lnTo>
                  <a:lnTo>
                    <a:pt x="3665448" y="1828800"/>
                  </a:lnTo>
                  <a:lnTo>
                    <a:pt x="3671278" y="1816100"/>
                  </a:lnTo>
                  <a:lnTo>
                    <a:pt x="3676980" y="1816100"/>
                  </a:lnTo>
                  <a:lnTo>
                    <a:pt x="3682542" y="1803400"/>
                  </a:lnTo>
                  <a:lnTo>
                    <a:pt x="3688283" y="1803400"/>
                  </a:lnTo>
                  <a:lnTo>
                    <a:pt x="3693261" y="1790700"/>
                  </a:lnTo>
                  <a:lnTo>
                    <a:pt x="3698405" y="1790700"/>
                  </a:lnTo>
                  <a:lnTo>
                    <a:pt x="3703409" y="1778000"/>
                  </a:lnTo>
                  <a:lnTo>
                    <a:pt x="3708273" y="1778000"/>
                  </a:lnTo>
                  <a:lnTo>
                    <a:pt x="3712972" y="1765300"/>
                  </a:lnTo>
                  <a:lnTo>
                    <a:pt x="3717531" y="1765300"/>
                  </a:lnTo>
                  <a:lnTo>
                    <a:pt x="3722179" y="1752600"/>
                  </a:lnTo>
                  <a:lnTo>
                    <a:pt x="3726167" y="1752600"/>
                  </a:lnTo>
                  <a:lnTo>
                    <a:pt x="3730256" y="1739900"/>
                  </a:lnTo>
                  <a:lnTo>
                    <a:pt x="3734168" y="1739900"/>
                  </a:lnTo>
                  <a:lnTo>
                    <a:pt x="3737927" y="1727200"/>
                  </a:lnTo>
                  <a:lnTo>
                    <a:pt x="3741509" y="1727200"/>
                  </a:lnTo>
                  <a:lnTo>
                    <a:pt x="3744925" y="1714500"/>
                  </a:lnTo>
                  <a:lnTo>
                    <a:pt x="3748163" y="1701800"/>
                  </a:lnTo>
                  <a:lnTo>
                    <a:pt x="3751237" y="1701800"/>
                  </a:lnTo>
                  <a:lnTo>
                    <a:pt x="3754120" y="1689100"/>
                  </a:lnTo>
                  <a:lnTo>
                    <a:pt x="3756825" y="1689100"/>
                  </a:lnTo>
                  <a:lnTo>
                    <a:pt x="3759352" y="1676400"/>
                  </a:lnTo>
                  <a:lnTo>
                    <a:pt x="3761689" y="1663700"/>
                  </a:lnTo>
                  <a:lnTo>
                    <a:pt x="3763962" y="1663700"/>
                  </a:lnTo>
                  <a:lnTo>
                    <a:pt x="3765791" y="1651000"/>
                  </a:lnTo>
                  <a:lnTo>
                    <a:pt x="3767556" y="1638300"/>
                  </a:lnTo>
                  <a:lnTo>
                    <a:pt x="3769118" y="1638300"/>
                  </a:lnTo>
                  <a:lnTo>
                    <a:pt x="3770490" y="1625600"/>
                  </a:lnTo>
                  <a:lnTo>
                    <a:pt x="3771658" y="1625600"/>
                  </a:lnTo>
                  <a:lnTo>
                    <a:pt x="3772611" y="1612900"/>
                  </a:lnTo>
                  <a:lnTo>
                    <a:pt x="3773360" y="1600200"/>
                  </a:lnTo>
                  <a:lnTo>
                    <a:pt x="3773906" y="1600200"/>
                  </a:lnTo>
                  <a:lnTo>
                    <a:pt x="3774236" y="1587500"/>
                  </a:lnTo>
                  <a:lnTo>
                    <a:pt x="3774249" y="317500"/>
                  </a:lnTo>
                  <a:lnTo>
                    <a:pt x="3773932" y="304800"/>
                  </a:lnTo>
                  <a:lnTo>
                    <a:pt x="3773398" y="304800"/>
                  </a:lnTo>
                  <a:lnTo>
                    <a:pt x="3772662" y="292100"/>
                  </a:lnTo>
                  <a:lnTo>
                    <a:pt x="3771658" y="279400"/>
                  </a:lnTo>
                  <a:lnTo>
                    <a:pt x="3770566" y="279400"/>
                  </a:lnTo>
                  <a:lnTo>
                    <a:pt x="3769207" y="266700"/>
                  </a:lnTo>
                  <a:lnTo>
                    <a:pt x="3767658" y="254000"/>
                  </a:lnTo>
                  <a:lnTo>
                    <a:pt x="3765905" y="254000"/>
                  </a:lnTo>
                  <a:lnTo>
                    <a:pt x="3763962" y="241300"/>
                  </a:lnTo>
                  <a:lnTo>
                    <a:pt x="3761816" y="228600"/>
                  </a:lnTo>
                  <a:lnTo>
                    <a:pt x="3759492" y="228600"/>
                  </a:lnTo>
                  <a:lnTo>
                    <a:pt x="3756977" y="215900"/>
                  </a:lnTo>
                  <a:lnTo>
                    <a:pt x="3754285" y="215900"/>
                  </a:lnTo>
                  <a:lnTo>
                    <a:pt x="3751402" y="203200"/>
                  </a:lnTo>
                  <a:lnTo>
                    <a:pt x="3748354" y="190500"/>
                  </a:lnTo>
                  <a:lnTo>
                    <a:pt x="3745115" y="190500"/>
                  </a:lnTo>
                  <a:lnTo>
                    <a:pt x="3741712" y="177800"/>
                  </a:lnTo>
                  <a:lnTo>
                    <a:pt x="3737927" y="177800"/>
                  </a:lnTo>
                  <a:lnTo>
                    <a:pt x="3736149" y="171437"/>
                  </a:lnTo>
                  <a:lnTo>
                    <a:pt x="3736149" y="317500"/>
                  </a:lnTo>
                  <a:lnTo>
                    <a:pt x="3736149" y="1587500"/>
                  </a:lnTo>
                  <a:lnTo>
                    <a:pt x="3735882" y="1587500"/>
                  </a:lnTo>
                  <a:lnTo>
                    <a:pt x="3735374" y="1600200"/>
                  </a:lnTo>
                  <a:lnTo>
                    <a:pt x="3734714" y="1612900"/>
                  </a:lnTo>
                  <a:lnTo>
                    <a:pt x="3733927" y="1612900"/>
                  </a:lnTo>
                  <a:lnTo>
                    <a:pt x="3732834" y="1625600"/>
                  </a:lnTo>
                  <a:lnTo>
                    <a:pt x="3731704" y="1625600"/>
                  </a:lnTo>
                  <a:lnTo>
                    <a:pt x="3730231" y="1638300"/>
                  </a:lnTo>
                  <a:lnTo>
                    <a:pt x="3728783" y="1638300"/>
                  </a:lnTo>
                  <a:lnTo>
                    <a:pt x="3726942" y="1651000"/>
                  </a:lnTo>
                  <a:lnTo>
                    <a:pt x="3727069" y="1651000"/>
                  </a:lnTo>
                  <a:lnTo>
                    <a:pt x="3725049" y="1663700"/>
                  </a:lnTo>
                  <a:lnTo>
                    <a:pt x="3725176" y="1651000"/>
                  </a:lnTo>
                  <a:lnTo>
                    <a:pt x="3722979" y="1663700"/>
                  </a:lnTo>
                  <a:lnTo>
                    <a:pt x="3723119" y="1663700"/>
                  </a:lnTo>
                  <a:lnTo>
                    <a:pt x="3720744" y="1676400"/>
                  </a:lnTo>
                  <a:lnTo>
                    <a:pt x="3718509" y="1676400"/>
                  </a:lnTo>
                  <a:lnTo>
                    <a:pt x="3715791" y="1689100"/>
                  </a:lnTo>
                  <a:lnTo>
                    <a:pt x="3713264" y="1689100"/>
                  </a:lnTo>
                  <a:lnTo>
                    <a:pt x="3710216" y="1701800"/>
                  </a:lnTo>
                  <a:lnTo>
                    <a:pt x="3707396" y="1701800"/>
                  </a:lnTo>
                  <a:lnTo>
                    <a:pt x="3704018" y="1714500"/>
                  </a:lnTo>
                  <a:lnTo>
                    <a:pt x="3700919" y="1714500"/>
                  </a:lnTo>
                  <a:lnTo>
                    <a:pt x="3697224" y="1727200"/>
                  </a:lnTo>
                  <a:lnTo>
                    <a:pt x="3693845" y="1727200"/>
                  </a:lnTo>
                  <a:lnTo>
                    <a:pt x="3689858" y="1739900"/>
                  </a:lnTo>
                  <a:lnTo>
                    <a:pt x="3686213" y="1739900"/>
                  </a:lnTo>
                  <a:lnTo>
                    <a:pt x="3681920" y="1752600"/>
                  </a:lnTo>
                  <a:lnTo>
                    <a:pt x="3673741" y="1752600"/>
                  </a:lnTo>
                  <a:lnTo>
                    <a:pt x="3669030" y="1765300"/>
                  </a:lnTo>
                  <a:lnTo>
                    <a:pt x="3664762" y="1765300"/>
                  </a:lnTo>
                  <a:lnTo>
                    <a:pt x="3659784" y="1778000"/>
                  </a:lnTo>
                  <a:lnTo>
                    <a:pt x="3655288" y="1778000"/>
                  </a:lnTo>
                  <a:lnTo>
                    <a:pt x="3650043" y="1790700"/>
                  </a:lnTo>
                  <a:lnTo>
                    <a:pt x="3640163" y="1790700"/>
                  </a:lnTo>
                  <a:lnTo>
                    <a:pt x="3634549" y="1803400"/>
                  </a:lnTo>
                  <a:lnTo>
                    <a:pt x="3624008" y="1803400"/>
                  </a:lnTo>
                  <a:lnTo>
                    <a:pt x="3618039" y="1816100"/>
                  </a:lnTo>
                  <a:lnTo>
                    <a:pt x="3606889" y="1816100"/>
                  </a:lnTo>
                  <a:lnTo>
                    <a:pt x="3600602" y="1828800"/>
                  </a:lnTo>
                  <a:lnTo>
                    <a:pt x="3588880" y="1828800"/>
                  </a:lnTo>
                  <a:lnTo>
                    <a:pt x="3582276" y="1841500"/>
                  </a:lnTo>
                  <a:lnTo>
                    <a:pt x="3557016" y="1841500"/>
                  </a:lnTo>
                  <a:lnTo>
                    <a:pt x="3551720" y="1851025"/>
                  </a:lnTo>
                  <a:lnTo>
                    <a:pt x="1846770" y="1851025"/>
                  </a:lnTo>
                  <a:lnTo>
                    <a:pt x="1836140" y="1863725"/>
                  </a:lnTo>
                  <a:lnTo>
                    <a:pt x="1804873" y="1863725"/>
                  </a:lnTo>
                  <a:lnTo>
                    <a:pt x="1799272" y="1854200"/>
                  </a:lnTo>
                  <a:lnTo>
                    <a:pt x="1772437" y="1854200"/>
                  </a:lnTo>
                  <a:lnTo>
                    <a:pt x="1765376" y="1841500"/>
                  </a:lnTo>
                  <a:lnTo>
                    <a:pt x="1740115" y="1841500"/>
                  </a:lnTo>
                  <a:lnTo>
                    <a:pt x="1733511" y="1828800"/>
                  </a:lnTo>
                  <a:lnTo>
                    <a:pt x="1721789" y="1828800"/>
                  </a:lnTo>
                  <a:lnTo>
                    <a:pt x="1715503" y="1816100"/>
                  </a:lnTo>
                  <a:lnTo>
                    <a:pt x="1704352" y="1816100"/>
                  </a:lnTo>
                  <a:lnTo>
                    <a:pt x="1698383" y="1803400"/>
                  </a:lnTo>
                  <a:lnTo>
                    <a:pt x="1687842" y="1803400"/>
                  </a:lnTo>
                  <a:lnTo>
                    <a:pt x="1682229" y="1790700"/>
                  </a:lnTo>
                  <a:lnTo>
                    <a:pt x="1672348" y="1790700"/>
                  </a:lnTo>
                  <a:lnTo>
                    <a:pt x="1667103" y="1778000"/>
                  </a:lnTo>
                  <a:lnTo>
                    <a:pt x="1662607" y="1778000"/>
                  </a:lnTo>
                  <a:lnTo>
                    <a:pt x="1657629" y="1765300"/>
                  </a:lnTo>
                  <a:lnTo>
                    <a:pt x="1653362" y="1765300"/>
                  </a:lnTo>
                  <a:lnTo>
                    <a:pt x="1648650" y="1752600"/>
                  </a:lnTo>
                  <a:lnTo>
                    <a:pt x="1640471" y="1752600"/>
                  </a:lnTo>
                  <a:lnTo>
                    <a:pt x="1636179" y="1739900"/>
                  </a:lnTo>
                  <a:lnTo>
                    <a:pt x="1632534" y="1739900"/>
                  </a:lnTo>
                  <a:lnTo>
                    <a:pt x="1628546" y="1727200"/>
                  </a:lnTo>
                  <a:lnTo>
                    <a:pt x="1625168" y="1727200"/>
                  </a:lnTo>
                  <a:lnTo>
                    <a:pt x="1621472" y="1714500"/>
                  </a:lnTo>
                  <a:lnTo>
                    <a:pt x="1618373" y="1714500"/>
                  </a:lnTo>
                  <a:lnTo>
                    <a:pt x="1614995" y="1701800"/>
                  </a:lnTo>
                  <a:lnTo>
                    <a:pt x="1612176" y="1701800"/>
                  </a:lnTo>
                  <a:lnTo>
                    <a:pt x="1609128" y="1689100"/>
                  </a:lnTo>
                  <a:lnTo>
                    <a:pt x="1606600" y="1689100"/>
                  </a:lnTo>
                  <a:lnTo>
                    <a:pt x="1603883" y="1676400"/>
                  </a:lnTo>
                  <a:lnTo>
                    <a:pt x="1601647" y="1676400"/>
                  </a:lnTo>
                  <a:lnTo>
                    <a:pt x="1599272" y="1663700"/>
                  </a:lnTo>
                  <a:lnTo>
                    <a:pt x="1599412" y="1663700"/>
                  </a:lnTo>
                  <a:lnTo>
                    <a:pt x="1597215" y="1651000"/>
                  </a:lnTo>
                  <a:lnTo>
                    <a:pt x="1597342" y="1663700"/>
                  </a:lnTo>
                  <a:lnTo>
                    <a:pt x="1595323" y="1651000"/>
                  </a:lnTo>
                  <a:lnTo>
                    <a:pt x="1595450" y="1651000"/>
                  </a:lnTo>
                  <a:lnTo>
                    <a:pt x="1593608" y="1638300"/>
                  </a:lnTo>
                  <a:lnTo>
                    <a:pt x="1592160" y="1638300"/>
                  </a:lnTo>
                  <a:lnTo>
                    <a:pt x="1590687" y="1625600"/>
                  </a:lnTo>
                  <a:lnTo>
                    <a:pt x="1589557" y="1625600"/>
                  </a:lnTo>
                  <a:lnTo>
                    <a:pt x="1588465" y="1612900"/>
                  </a:lnTo>
                  <a:lnTo>
                    <a:pt x="1587677" y="1612900"/>
                  </a:lnTo>
                  <a:lnTo>
                    <a:pt x="1586979" y="1600200"/>
                  </a:lnTo>
                  <a:lnTo>
                    <a:pt x="1586509" y="1587500"/>
                  </a:lnTo>
                  <a:lnTo>
                    <a:pt x="1586242" y="1587500"/>
                  </a:lnTo>
                  <a:lnTo>
                    <a:pt x="1586242" y="317500"/>
                  </a:lnTo>
                  <a:lnTo>
                    <a:pt x="1586534" y="304800"/>
                  </a:lnTo>
                  <a:lnTo>
                    <a:pt x="1586979" y="304800"/>
                  </a:lnTo>
                  <a:lnTo>
                    <a:pt x="1587677" y="292100"/>
                  </a:lnTo>
                  <a:lnTo>
                    <a:pt x="1588465" y="292100"/>
                  </a:lnTo>
                  <a:lnTo>
                    <a:pt x="1589557" y="279400"/>
                  </a:lnTo>
                  <a:lnTo>
                    <a:pt x="1590687" y="279400"/>
                  </a:lnTo>
                  <a:lnTo>
                    <a:pt x="1592160" y="266700"/>
                  </a:lnTo>
                  <a:lnTo>
                    <a:pt x="1593710" y="254000"/>
                  </a:lnTo>
                  <a:lnTo>
                    <a:pt x="1595323" y="254000"/>
                  </a:lnTo>
                  <a:lnTo>
                    <a:pt x="1597342" y="241300"/>
                  </a:lnTo>
                  <a:lnTo>
                    <a:pt x="1599272" y="241300"/>
                  </a:lnTo>
                  <a:lnTo>
                    <a:pt x="1601647" y="228600"/>
                  </a:lnTo>
                  <a:lnTo>
                    <a:pt x="1603883" y="228600"/>
                  </a:lnTo>
                  <a:lnTo>
                    <a:pt x="1606600" y="215900"/>
                  </a:lnTo>
                  <a:lnTo>
                    <a:pt x="1609128" y="215900"/>
                  </a:lnTo>
                  <a:lnTo>
                    <a:pt x="1612176" y="203200"/>
                  </a:lnTo>
                  <a:lnTo>
                    <a:pt x="1614995" y="203200"/>
                  </a:lnTo>
                  <a:lnTo>
                    <a:pt x="1618373" y="190500"/>
                  </a:lnTo>
                  <a:lnTo>
                    <a:pt x="1621472" y="190500"/>
                  </a:lnTo>
                  <a:lnTo>
                    <a:pt x="1625168" y="177800"/>
                  </a:lnTo>
                  <a:lnTo>
                    <a:pt x="1628546" y="177800"/>
                  </a:lnTo>
                  <a:lnTo>
                    <a:pt x="1632534" y="165100"/>
                  </a:lnTo>
                  <a:lnTo>
                    <a:pt x="1636179" y="165100"/>
                  </a:lnTo>
                  <a:lnTo>
                    <a:pt x="1640471" y="152400"/>
                  </a:lnTo>
                  <a:lnTo>
                    <a:pt x="1644357" y="152400"/>
                  </a:lnTo>
                  <a:lnTo>
                    <a:pt x="1648929" y="139700"/>
                  </a:lnTo>
                  <a:lnTo>
                    <a:pt x="1653082" y="139700"/>
                  </a:lnTo>
                  <a:lnTo>
                    <a:pt x="1657921" y="127000"/>
                  </a:lnTo>
                  <a:lnTo>
                    <a:pt x="1657629" y="139700"/>
                  </a:lnTo>
                  <a:lnTo>
                    <a:pt x="1662607" y="127000"/>
                  </a:lnTo>
                  <a:lnTo>
                    <a:pt x="1667103" y="127000"/>
                  </a:lnTo>
                  <a:lnTo>
                    <a:pt x="1672348" y="114300"/>
                  </a:lnTo>
                  <a:lnTo>
                    <a:pt x="1677073" y="114300"/>
                  </a:lnTo>
                  <a:lnTo>
                    <a:pt x="1682572" y="101600"/>
                  </a:lnTo>
                  <a:lnTo>
                    <a:pt x="1682229" y="114300"/>
                  </a:lnTo>
                  <a:lnTo>
                    <a:pt x="1687842" y="101600"/>
                  </a:lnTo>
                  <a:lnTo>
                    <a:pt x="1692884" y="101600"/>
                  </a:lnTo>
                  <a:lnTo>
                    <a:pt x="1698739" y="88900"/>
                  </a:lnTo>
                  <a:lnTo>
                    <a:pt x="1709686" y="88900"/>
                  </a:lnTo>
                  <a:lnTo>
                    <a:pt x="1715871" y="76200"/>
                  </a:lnTo>
                  <a:lnTo>
                    <a:pt x="1733511" y="76200"/>
                  </a:lnTo>
                  <a:lnTo>
                    <a:pt x="1740115" y="63500"/>
                  </a:lnTo>
                  <a:lnTo>
                    <a:pt x="1758823" y="63500"/>
                  </a:lnTo>
                  <a:lnTo>
                    <a:pt x="1765795" y="50800"/>
                  </a:lnTo>
                  <a:lnTo>
                    <a:pt x="1792338" y="50800"/>
                  </a:lnTo>
                  <a:lnTo>
                    <a:pt x="1799729" y="38100"/>
                  </a:lnTo>
                  <a:lnTo>
                    <a:pt x="3522662" y="38100"/>
                  </a:lnTo>
                  <a:lnTo>
                    <a:pt x="3530054" y="50800"/>
                  </a:lnTo>
                  <a:lnTo>
                    <a:pt x="3556597" y="50800"/>
                  </a:lnTo>
                  <a:lnTo>
                    <a:pt x="3563569" y="63500"/>
                  </a:lnTo>
                  <a:lnTo>
                    <a:pt x="3582276" y="63500"/>
                  </a:lnTo>
                  <a:lnTo>
                    <a:pt x="3588880" y="76200"/>
                  </a:lnTo>
                  <a:lnTo>
                    <a:pt x="3606520" y="76200"/>
                  </a:lnTo>
                  <a:lnTo>
                    <a:pt x="3612705" y="88900"/>
                  </a:lnTo>
                  <a:lnTo>
                    <a:pt x="3623653" y="88900"/>
                  </a:lnTo>
                  <a:lnTo>
                    <a:pt x="3629507" y="101600"/>
                  </a:lnTo>
                  <a:lnTo>
                    <a:pt x="3634549" y="101600"/>
                  </a:lnTo>
                  <a:lnTo>
                    <a:pt x="3640163" y="114300"/>
                  </a:lnTo>
                  <a:lnTo>
                    <a:pt x="3639820" y="101600"/>
                  </a:lnTo>
                  <a:lnTo>
                    <a:pt x="3645319" y="114300"/>
                  </a:lnTo>
                  <a:lnTo>
                    <a:pt x="3650043" y="114300"/>
                  </a:lnTo>
                  <a:lnTo>
                    <a:pt x="3655288" y="127000"/>
                  </a:lnTo>
                  <a:lnTo>
                    <a:pt x="3659784" y="127000"/>
                  </a:lnTo>
                  <a:lnTo>
                    <a:pt x="3664762" y="139700"/>
                  </a:lnTo>
                  <a:lnTo>
                    <a:pt x="3664470" y="127000"/>
                  </a:lnTo>
                  <a:lnTo>
                    <a:pt x="3669309" y="139700"/>
                  </a:lnTo>
                  <a:lnTo>
                    <a:pt x="3673462" y="139700"/>
                  </a:lnTo>
                  <a:lnTo>
                    <a:pt x="3678034" y="152400"/>
                  </a:lnTo>
                  <a:lnTo>
                    <a:pt x="3681920" y="152400"/>
                  </a:lnTo>
                  <a:lnTo>
                    <a:pt x="3686213" y="165100"/>
                  </a:lnTo>
                  <a:lnTo>
                    <a:pt x="3689858" y="165100"/>
                  </a:lnTo>
                  <a:lnTo>
                    <a:pt x="3693845" y="177800"/>
                  </a:lnTo>
                  <a:lnTo>
                    <a:pt x="3697224" y="177800"/>
                  </a:lnTo>
                  <a:lnTo>
                    <a:pt x="3700919" y="190500"/>
                  </a:lnTo>
                  <a:lnTo>
                    <a:pt x="3704018" y="190500"/>
                  </a:lnTo>
                  <a:lnTo>
                    <a:pt x="3707396" y="203200"/>
                  </a:lnTo>
                  <a:lnTo>
                    <a:pt x="3710216" y="203200"/>
                  </a:lnTo>
                  <a:lnTo>
                    <a:pt x="3713264" y="215900"/>
                  </a:lnTo>
                  <a:lnTo>
                    <a:pt x="3715791" y="215900"/>
                  </a:lnTo>
                  <a:lnTo>
                    <a:pt x="3718509" y="228600"/>
                  </a:lnTo>
                  <a:lnTo>
                    <a:pt x="3720744" y="228600"/>
                  </a:lnTo>
                  <a:lnTo>
                    <a:pt x="3723119" y="241300"/>
                  </a:lnTo>
                  <a:lnTo>
                    <a:pt x="3725049" y="241300"/>
                  </a:lnTo>
                  <a:lnTo>
                    <a:pt x="3727069" y="254000"/>
                  </a:lnTo>
                  <a:lnTo>
                    <a:pt x="3728682" y="254000"/>
                  </a:lnTo>
                  <a:lnTo>
                    <a:pt x="3730333" y="266700"/>
                  </a:lnTo>
                  <a:lnTo>
                    <a:pt x="3731704" y="279400"/>
                  </a:lnTo>
                  <a:lnTo>
                    <a:pt x="3732834" y="279400"/>
                  </a:lnTo>
                  <a:lnTo>
                    <a:pt x="3733927" y="292100"/>
                  </a:lnTo>
                  <a:lnTo>
                    <a:pt x="3734714" y="292100"/>
                  </a:lnTo>
                  <a:lnTo>
                    <a:pt x="3735413" y="304800"/>
                  </a:lnTo>
                  <a:lnTo>
                    <a:pt x="3735857" y="304800"/>
                  </a:lnTo>
                  <a:lnTo>
                    <a:pt x="3736149" y="317500"/>
                  </a:lnTo>
                  <a:lnTo>
                    <a:pt x="3736149" y="171437"/>
                  </a:lnTo>
                  <a:lnTo>
                    <a:pt x="3734384" y="165100"/>
                  </a:lnTo>
                  <a:lnTo>
                    <a:pt x="3730485" y="165100"/>
                  </a:lnTo>
                  <a:lnTo>
                    <a:pt x="3726408" y="152400"/>
                  </a:lnTo>
                  <a:lnTo>
                    <a:pt x="3722179" y="152400"/>
                  </a:lnTo>
                  <a:lnTo>
                    <a:pt x="3717785" y="139700"/>
                  </a:lnTo>
                  <a:lnTo>
                    <a:pt x="3713238" y="139700"/>
                  </a:lnTo>
                  <a:lnTo>
                    <a:pt x="3708539" y="127000"/>
                  </a:lnTo>
                  <a:lnTo>
                    <a:pt x="3703409" y="114300"/>
                  </a:lnTo>
                  <a:lnTo>
                    <a:pt x="3693553" y="114300"/>
                  </a:lnTo>
                  <a:lnTo>
                    <a:pt x="3688283" y="101600"/>
                  </a:lnTo>
                  <a:lnTo>
                    <a:pt x="3682860" y="101600"/>
                  </a:lnTo>
                  <a:lnTo>
                    <a:pt x="3677297" y="88900"/>
                  </a:lnTo>
                  <a:lnTo>
                    <a:pt x="3671608" y="88900"/>
                  </a:lnTo>
                  <a:lnTo>
                    <a:pt x="3665448" y="76200"/>
                  </a:lnTo>
                  <a:lnTo>
                    <a:pt x="3659835" y="76200"/>
                  </a:lnTo>
                  <a:lnTo>
                    <a:pt x="3653752" y="63500"/>
                  </a:lnTo>
                  <a:lnTo>
                    <a:pt x="3641229" y="63500"/>
                  </a:lnTo>
                  <a:lnTo>
                    <a:pt x="3634778" y="50800"/>
                  </a:lnTo>
                  <a:lnTo>
                    <a:pt x="3621163" y="50800"/>
                  </a:lnTo>
                  <a:lnTo>
                    <a:pt x="3614763" y="38100"/>
                  </a:lnTo>
                  <a:lnTo>
                    <a:pt x="3600869" y="38100"/>
                  </a:lnTo>
                  <a:lnTo>
                    <a:pt x="3593769" y="25400"/>
                  </a:lnTo>
                  <a:lnTo>
                    <a:pt x="3571862" y="25400"/>
                  </a:lnTo>
                  <a:lnTo>
                    <a:pt x="3564369" y="12700"/>
                  </a:lnTo>
                  <a:lnTo>
                    <a:pt x="3541369" y="12700"/>
                  </a:lnTo>
                  <a:lnTo>
                    <a:pt x="3533533" y="0"/>
                  </a:lnTo>
                  <a:lnTo>
                    <a:pt x="1789315" y="0"/>
                  </a:lnTo>
                  <a:lnTo>
                    <a:pt x="1781479" y="12700"/>
                  </a:lnTo>
                  <a:lnTo>
                    <a:pt x="1758454" y="12700"/>
                  </a:lnTo>
                  <a:lnTo>
                    <a:pt x="1750961" y="25400"/>
                  </a:lnTo>
                  <a:lnTo>
                    <a:pt x="1728622" y="25400"/>
                  </a:lnTo>
                  <a:lnTo>
                    <a:pt x="1721929" y="38100"/>
                  </a:lnTo>
                  <a:lnTo>
                    <a:pt x="1708023" y="38100"/>
                  </a:lnTo>
                  <a:lnTo>
                    <a:pt x="1701228" y="50800"/>
                  </a:lnTo>
                  <a:lnTo>
                    <a:pt x="1687982" y="50800"/>
                  </a:lnTo>
                  <a:lnTo>
                    <a:pt x="1681530" y="63500"/>
                  </a:lnTo>
                  <a:lnTo>
                    <a:pt x="1668995" y="63500"/>
                  </a:lnTo>
                  <a:lnTo>
                    <a:pt x="1662899" y="76200"/>
                  </a:lnTo>
                  <a:lnTo>
                    <a:pt x="1656943" y="76200"/>
                  </a:lnTo>
                  <a:lnTo>
                    <a:pt x="1651114" y="88900"/>
                  </a:lnTo>
                  <a:lnTo>
                    <a:pt x="1645412" y="88900"/>
                  </a:lnTo>
                  <a:lnTo>
                    <a:pt x="1639849" y="101600"/>
                  </a:lnTo>
                  <a:lnTo>
                    <a:pt x="1634109" y="101600"/>
                  </a:lnTo>
                  <a:lnTo>
                    <a:pt x="1629130" y="114300"/>
                  </a:lnTo>
                  <a:lnTo>
                    <a:pt x="1618983" y="114300"/>
                  </a:lnTo>
                  <a:lnTo>
                    <a:pt x="1614119" y="127000"/>
                  </a:lnTo>
                  <a:lnTo>
                    <a:pt x="1609420" y="127000"/>
                  </a:lnTo>
                  <a:lnTo>
                    <a:pt x="1604860" y="139700"/>
                  </a:lnTo>
                  <a:lnTo>
                    <a:pt x="1600212" y="152400"/>
                  </a:lnTo>
                  <a:lnTo>
                    <a:pt x="1596224" y="152400"/>
                  </a:lnTo>
                  <a:lnTo>
                    <a:pt x="1592135" y="165100"/>
                  </a:lnTo>
                  <a:lnTo>
                    <a:pt x="1588223" y="165100"/>
                  </a:lnTo>
                  <a:lnTo>
                    <a:pt x="1584464" y="177800"/>
                  </a:lnTo>
                  <a:lnTo>
                    <a:pt x="1580883" y="177800"/>
                  </a:lnTo>
                  <a:lnTo>
                    <a:pt x="1577467" y="190500"/>
                  </a:lnTo>
                  <a:lnTo>
                    <a:pt x="1574228" y="190500"/>
                  </a:lnTo>
                  <a:lnTo>
                    <a:pt x="1571155" y="203200"/>
                  </a:lnTo>
                  <a:lnTo>
                    <a:pt x="1568272" y="215900"/>
                  </a:lnTo>
                  <a:lnTo>
                    <a:pt x="1565554" y="215900"/>
                  </a:lnTo>
                  <a:lnTo>
                    <a:pt x="1563039" y="228600"/>
                  </a:lnTo>
                  <a:lnTo>
                    <a:pt x="1560703" y="228600"/>
                  </a:lnTo>
                  <a:lnTo>
                    <a:pt x="1558429" y="241300"/>
                  </a:lnTo>
                  <a:lnTo>
                    <a:pt x="1556600" y="254000"/>
                  </a:lnTo>
                  <a:lnTo>
                    <a:pt x="1554835" y="254000"/>
                  </a:lnTo>
                  <a:lnTo>
                    <a:pt x="1553273" y="266700"/>
                  </a:lnTo>
                  <a:lnTo>
                    <a:pt x="1551901" y="279400"/>
                  </a:lnTo>
                  <a:lnTo>
                    <a:pt x="1550733" y="279400"/>
                  </a:lnTo>
                  <a:lnTo>
                    <a:pt x="1549781" y="292100"/>
                  </a:lnTo>
                  <a:lnTo>
                    <a:pt x="1549031" y="304800"/>
                  </a:lnTo>
                  <a:lnTo>
                    <a:pt x="1548485" y="304800"/>
                  </a:lnTo>
                  <a:lnTo>
                    <a:pt x="1548142" y="317500"/>
                  </a:lnTo>
                  <a:lnTo>
                    <a:pt x="1548142" y="1587500"/>
                  </a:lnTo>
                  <a:lnTo>
                    <a:pt x="1548460" y="1587500"/>
                  </a:lnTo>
                  <a:lnTo>
                    <a:pt x="1548993" y="1600200"/>
                  </a:lnTo>
                  <a:lnTo>
                    <a:pt x="1549730" y="1612900"/>
                  </a:lnTo>
                  <a:lnTo>
                    <a:pt x="1550733" y="1625600"/>
                  </a:lnTo>
                  <a:lnTo>
                    <a:pt x="1551825" y="1625600"/>
                  </a:lnTo>
                  <a:lnTo>
                    <a:pt x="1553184" y="1638300"/>
                  </a:lnTo>
                  <a:lnTo>
                    <a:pt x="1554734" y="1638300"/>
                  </a:lnTo>
                  <a:lnTo>
                    <a:pt x="1556486" y="1651000"/>
                  </a:lnTo>
                  <a:lnTo>
                    <a:pt x="1558429" y="1663700"/>
                  </a:lnTo>
                  <a:lnTo>
                    <a:pt x="1560576" y="1663700"/>
                  </a:lnTo>
                  <a:lnTo>
                    <a:pt x="1562900" y="1676400"/>
                  </a:lnTo>
                  <a:lnTo>
                    <a:pt x="1565554" y="1689100"/>
                  </a:lnTo>
                  <a:lnTo>
                    <a:pt x="1568107" y="1689100"/>
                  </a:lnTo>
                  <a:lnTo>
                    <a:pt x="1570990" y="1701800"/>
                  </a:lnTo>
                  <a:lnTo>
                    <a:pt x="1574038" y="1701800"/>
                  </a:lnTo>
                  <a:lnTo>
                    <a:pt x="1577276" y="1714500"/>
                  </a:lnTo>
                  <a:lnTo>
                    <a:pt x="1580680" y="1714500"/>
                  </a:lnTo>
                  <a:lnTo>
                    <a:pt x="1584464" y="1727200"/>
                  </a:lnTo>
                  <a:lnTo>
                    <a:pt x="1587995" y="1739900"/>
                  </a:lnTo>
                  <a:lnTo>
                    <a:pt x="1591906" y="1739900"/>
                  </a:lnTo>
                  <a:lnTo>
                    <a:pt x="1595983" y="1752600"/>
                  </a:lnTo>
                  <a:lnTo>
                    <a:pt x="1600212" y="1752600"/>
                  </a:lnTo>
                  <a:lnTo>
                    <a:pt x="1604606" y="1765300"/>
                  </a:lnTo>
                  <a:lnTo>
                    <a:pt x="1609153" y="1765300"/>
                  </a:lnTo>
                  <a:lnTo>
                    <a:pt x="1613852" y="1778000"/>
                  </a:lnTo>
                  <a:lnTo>
                    <a:pt x="1618983" y="1778000"/>
                  </a:lnTo>
                  <a:lnTo>
                    <a:pt x="1623695" y="1790700"/>
                  </a:lnTo>
                  <a:lnTo>
                    <a:pt x="1628838" y="1790700"/>
                  </a:lnTo>
                  <a:lnTo>
                    <a:pt x="1634109" y="1803400"/>
                  </a:lnTo>
                  <a:lnTo>
                    <a:pt x="1639531" y="1803400"/>
                  </a:lnTo>
                  <a:lnTo>
                    <a:pt x="1645094" y="1816100"/>
                  </a:lnTo>
                  <a:lnTo>
                    <a:pt x="1650784" y="1816100"/>
                  </a:lnTo>
                  <a:lnTo>
                    <a:pt x="1656943" y="1828800"/>
                  </a:lnTo>
                  <a:lnTo>
                    <a:pt x="1668640" y="1828800"/>
                  </a:lnTo>
                  <a:lnTo>
                    <a:pt x="1674837" y="1841500"/>
                  </a:lnTo>
                  <a:lnTo>
                    <a:pt x="1687614" y="1841500"/>
                  </a:lnTo>
                  <a:lnTo>
                    <a:pt x="1694167" y="1854200"/>
                  </a:lnTo>
                  <a:lnTo>
                    <a:pt x="1701228" y="1854200"/>
                  </a:lnTo>
                  <a:lnTo>
                    <a:pt x="1707629" y="1866900"/>
                  </a:lnTo>
                  <a:lnTo>
                    <a:pt x="1728622" y="1866900"/>
                  </a:lnTo>
                  <a:lnTo>
                    <a:pt x="1735836" y="1879600"/>
                  </a:lnTo>
                  <a:lnTo>
                    <a:pt x="1758022" y="1879600"/>
                  </a:lnTo>
                  <a:lnTo>
                    <a:pt x="1763699" y="1889125"/>
                  </a:lnTo>
                  <a:lnTo>
                    <a:pt x="1745475" y="1889125"/>
                  </a:lnTo>
                  <a:lnTo>
                    <a:pt x="1736013" y="1901825"/>
                  </a:lnTo>
                  <a:lnTo>
                    <a:pt x="1726704" y="1901825"/>
                  </a:lnTo>
                  <a:lnTo>
                    <a:pt x="1717141" y="1914525"/>
                  </a:lnTo>
                  <a:lnTo>
                    <a:pt x="1699615" y="1914525"/>
                  </a:lnTo>
                  <a:lnTo>
                    <a:pt x="1690890" y="1927225"/>
                  </a:lnTo>
                  <a:lnTo>
                    <a:pt x="1682305" y="1927225"/>
                  </a:lnTo>
                  <a:lnTo>
                    <a:pt x="1673885" y="1939925"/>
                  </a:lnTo>
                  <a:lnTo>
                    <a:pt x="1665630" y="1939925"/>
                  </a:lnTo>
                  <a:lnTo>
                    <a:pt x="1657540" y="1952625"/>
                  </a:lnTo>
                  <a:lnTo>
                    <a:pt x="1649615" y="1965325"/>
                  </a:lnTo>
                  <a:lnTo>
                    <a:pt x="1641868" y="1965325"/>
                  </a:lnTo>
                  <a:lnTo>
                    <a:pt x="1634286" y="1978025"/>
                  </a:lnTo>
                  <a:lnTo>
                    <a:pt x="1626882" y="1978025"/>
                  </a:lnTo>
                  <a:lnTo>
                    <a:pt x="1619669" y="1990725"/>
                  </a:lnTo>
                  <a:lnTo>
                    <a:pt x="1612633" y="1990725"/>
                  </a:lnTo>
                  <a:lnTo>
                    <a:pt x="1605788" y="2003425"/>
                  </a:lnTo>
                  <a:lnTo>
                    <a:pt x="1599145" y="2016125"/>
                  </a:lnTo>
                  <a:lnTo>
                    <a:pt x="1592681" y="2016125"/>
                  </a:lnTo>
                  <a:lnTo>
                    <a:pt x="1586433" y="2028825"/>
                  </a:lnTo>
                  <a:lnTo>
                    <a:pt x="1580375" y="2041525"/>
                  </a:lnTo>
                  <a:lnTo>
                    <a:pt x="1574520" y="2054225"/>
                  </a:lnTo>
                  <a:lnTo>
                    <a:pt x="1568881" y="2054225"/>
                  </a:lnTo>
                  <a:lnTo>
                    <a:pt x="1563458" y="2066925"/>
                  </a:lnTo>
                  <a:lnTo>
                    <a:pt x="1558251" y="2079625"/>
                  </a:lnTo>
                  <a:lnTo>
                    <a:pt x="1553260" y="2079625"/>
                  </a:lnTo>
                  <a:lnTo>
                    <a:pt x="1548498" y="2092325"/>
                  </a:lnTo>
                  <a:lnTo>
                    <a:pt x="1543951" y="2105025"/>
                  </a:lnTo>
                  <a:lnTo>
                    <a:pt x="1539646" y="2117725"/>
                  </a:lnTo>
                  <a:lnTo>
                    <a:pt x="1535569" y="2117725"/>
                  </a:lnTo>
                  <a:lnTo>
                    <a:pt x="1524774" y="2155825"/>
                  </a:lnTo>
                  <a:lnTo>
                    <a:pt x="1518818" y="2181225"/>
                  </a:lnTo>
                  <a:lnTo>
                    <a:pt x="1516214" y="2181225"/>
                  </a:lnTo>
                  <a:lnTo>
                    <a:pt x="1509979" y="2219325"/>
                  </a:lnTo>
                  <a:lnTo>
                    <a:pt x="1506169" y="2257425"/>
                  </a:lnTo>
                  <a:lnTo>
                    <a:pt x="1505445" y="2257425"/>
                  </a:lnTo>
                  <a:lnTo>
                    <a:pt x="1505000" y="2270125"/>
                  </a:lnTo>
                  <a:lnTo>
                    <a:pt x="1504861" y="2282825"/>
                  </a:lnTo>
                  <a:lnTo>
                    <a:pt x="1504861" y="2613025"/>
                  </a:lnTo>
                  <a:lnTo>
                    <a:pt x="1501444" y="2613025"/>
                  </a:lnTo>
                  <a:lnTo>
                    <a:pt x="1495894" y="2601303"/>
                  </a:lnTo>
                  <a:lnTo>
                    <a:pt x="1495894" y="2727325"/>
                  </a:lnTo>
                  <a:lnTo>
                    <a:pt x="1495894" y="4251325"/>
                  </a:lnTo>
                  <a:lnTo>
                    <a:pt x="1495679" y="4251325"/>
                  </a:lnTo>
                  <a:lnTo>
                    <a:pt x="1495285" y="4264025"/>
                  </a:lnTo>
                  <a:lnTo>
                    <a:pt x="1494802" y="4264025"/>
                  </a:lnTo>
                  <a:lnTo>
                    <a:pt x="1494091" y="4276725"/>
                  </a:lnTo>
                  <a:lnTo>
                    <a:pt x="1493354" y="4276725"/>
                  </a:lnTo>
                  <a:lnTo>
                    <a:pt x="1492338" y="4289425"/>
                  </a:lnTo>
                  <a:lnTo>
                    <a:pt x="1490129" y="4289425"/>
                  </a:lnTo>
                  <a:lnTo>
                    <a:pt x="1488668" y="4302125"/>
                  </a:lnTo>
                  <a:lnTo>
                    <a:pt x="1487297" y="4302125"/>
                  </a:lnTo>
                  <a:lnTo>
                    <a:pt x="1485557" y="4314825"/>
                  </a:lnTo>
                  <a:lnTo>
                    <a:pt x="1483956" y="4314825"/>
                  </a:lnTo>
                  <a:lnTo>
                    <a:pt x="1481924" y="4327525"/>
                  </a:lnTo>
                  <a:lnTo>
                    <a:pt x="1478064" y="4327525"/>
                  </a:lnTo>
                  <a:lnTo>
                    <a:pt x="1473073" y="4340225"/>
                  </a:lnTo>
                  <a:lnTo>
                    <a:pt x="1473479" y="4340225"/>
                  </a:lnTo>
                  <a:lnTo>
                    <a:pt x="1467967" y="4352925"/>
                  </a:lnTo>
                  <a:lnTo>
                    <a:pt x="1468412" y="4352925"/>
                  </a:lnTo>
                  <a:lnTo>
                    <a:pt x="1462405" y="4365625"/>
                  </a:lnTo>
                  <a:lnTo>
                    <a:pt x="1462887" y="4365625"/>
                  </a:lnTo>
                  <a:lnTo>
                    <a:pt x="1456397" y="4378325"/>
                  </a:lnTo>
                  <a:lnTo>
                    <a:pt x="1456905" y="4365625"/>
                  </a:lnTo>
                  <a:lnTo>
                    <a:pt x="1449959" y="4378325"/>
                  </a:lnTo>
                  <a:lnTo>
                    <a:pt x="1450505" y="4378325"/>
                  </a:lnTo>
                  <a:lnTo>
                    <a:pt x="1443101" y="4391025"/>
                  </a:lnTo>
                  <a:lnTo>
                    <a:pt x="1443685" y="4391025"/>
                  </a:lnTo>
                  <a:lnTo>
                    <a:pt x="1435849" y="4403725"/>
                  </a:lnTo>
                  <a:lnTo>
                    <a:pt x="1428838" y="4403725"/>
                  </a:lnTo>
                  <a:lnTo>
                    <a:pt x="1420177" y="4416425"/>
                  </a:lnTo>
                  <a:lnTo>
                    <a:pt x="1412506" y="4416425"/>
                  </a:lnTo>
                  <a:lnTo>
                    <a:pt x="1403096" y="4429125"/>
                  </a:lnTo>
                  <a:lnTo>
                    <a:pt x="1394802" y="4429125"/>
                  </a:lnTo>
                  <a:lnTo>
                    <a:pt x="1384693" y="4441825"/>
                  </a:lnTo>
                  <a:lnTo>
                    <a:pt x="1375841" y="4441825"/>
                  </a:lnTo>
                  <a:lnTo>
                    <a:pt x="1365097" y="4454525"/>
                  </a:lnTo>
                  <a:lnTo>
                    <a:pt x="1345082" y="4454525"/>
                  </a:lnTo>
                  <a:lnTo>
                    <a:pt x="1339316" y="4467225"/>
                  </a:lnTo>
                  <a:lnTo>
                    <a:pt x="1271866" y="4467225"/>
                  </a:lnTo>
                  <a:lnTo>
                    <a:pt x="1265428" y="4479925"/>
                  </a:lnTo>
                  <a:lnTo>
                    <a:pt x="268554" y="4479925"/>
                  </a:lnTo>
                  <a:lnTo>
                    <a:pt x="262115" y="4467225"/>
                  </a:lnTo>
                  <a:lnTo>
                    <a:pt x="194665" y="4467225"/>
                  </a:lnTo>
                  <a:lnTo>
                    <a:pt x="188899" y="4454525"/>
                  </a:lnTo>
                  <a:lnTo>
                    <a:pt x="168884" y="4454525"/>
                  </a:lnTo>
                  <a:lnTo>
                    <a:pt x="158140" y="4441825"/>
                  </a:lnTo>
                  <a:lnTo>
                    <a:pt x="149288" y="4441825"/>
                  </a:lnTo>
                  <a:lnTo>
                    <a:pt x="139179" y="4429125"/>
                  </a:lnTo>
                  <a:lnTo>
                    <a:pt x="130886" y="4429125"/>
                  </a:lnTo>
                  <a:lnTo>
                    <a:pt x="121475" y="4416425"/>
                  </a:lnTo>
                  <a:lnTo>
                    <a:pt x="113804" y="4416425"/>
                  </a:lnTo>
                  <a:lnTo>
                    <a:pt x="105143" y="4403725"/>
                  </a:lnTo>
                  <a:lnTo>
                    <a:pt x="98132" y="4403725"/>
                  </a:lnTo>
                  <a:lnTo>
                    <a:pt x="90297" y="4391025"/>
                  </a:lnTo>
                  <a:lnTo>
                    <a:pt x="90881" y="4391025"/>
                  </a:lnTo>
                  <a:lnTo>
                    <a:pt x="83477" y="4378325"/>
                  </a:lnTo>
                  <a:lnTo>
                    <a:pt x="84023" y="4378325"/>
                  </a:lnTo>
                  <a:lnTo>
                    <a:pt x="77076" y="4365625"/>
                  </a:lnTo>
                  <a:lnTo>
                    <a:pt x="77584" y="4378325"/>
                  </a:lnTo>
                  <a:lnTo>
                    <a:pt x="71094" y="4365625"/>
                  </a:lnTo>
                  <a:lnTo>
                    <a:pt x="71577" y="4365625"/>
                  </a:lnTo>
                  <a:lnTo>
                    <a:pt x="65570" y="4352925"/>
                  </a:lnTo>
                  <a:lnTo>
                    <a:pt x="66014" y="4352925"/>
                  </a:lnTo>
                  <a:lnTo>
                    <a:pt x="60502" y="4340225"/>
                  </a:lnTo>
                  <a:lnTo>
                    <a:pt x="60909" y="4340225"/>
                  </a:lnTo>
                  <a:lnTo>
                    <a:pt x="55918" y="4327525"/>
                  </a:lnTo>
                  <a:lnTo>
                    <a:pt x="52057" y="4327525"/>
                  </a:lnTo>
                  <a:lnTo>
                    <a:pt x="50025" y="4314825"/>
                  </a:lnTo>
                  <a:lnTo>
                    <a:pt x="48425" y="4314825"/>
                  </a:lnTo>
                  <a:lnTo>
                    <a:pt x="46672" y="4302125"/>
                  </a:lnTo>
                  <a:lnTo>
                    <a:pt x="45313" y="4302125"/>
                  </a:lnTo>
                  <a:lnTo>
                    <a:pt x="43840" y="4289425"/>
                  </a:lnTo>
                  <a:lnTo>
                    <a:pt x="41643" y="4289425"/>
                  </a:lnTo>
                  <a:lnTo>
                    <a:pt x="40627" y="4276725"/>
                  </a:lnTo>
                  <a:lnTo>
                    <a:pt x="39890" y="4276725"/>
                  </a:lnTo>
                  <a:lnTo>
                    <a:pt x="39179" y="4264025"/>
                  </a:lnTo>
                  <a:lnTo>
                    <a:pt x="38696" y="4264025"/>
                  </a:lnTo>
                  <a:lnTo>
                    <a:pt x="38303" y="4251325"/>
                  </a:lnTo>
                  <a:lnTo>
                    <a:pt x="38074" y="4251325"/>
                  </a:lnTo>
                  <a:lnTo>
                    <a:pt x="38074" y="2727325"/>
                  </a:lnTo>
                  <a:lnTo>
                    <a:pt x="38303" y="2727325"/>
                  </a:lnTo>
                  <a:lnTo>
                    <a:pt x="38696" y="2714625"/>
                  </a:lnTo>
                  <a:lnTo>
                    <a:pt x="39179" y="2714625"/>
                  </a:lnTo>
                  <a:lnTo>
                    <a:pt x="39890" y="2701925"/>
                  </a:lnTo>
                  <a:lnTo>
                    <a:pt x="40627" y="2701925"/>
                  </a:lnTo>
                  <a:lnTo>
                    <a:pt x="41643" y="2689225"/>
                  </a:lnTo>
                  <a:lnTo>
                    <a:pt x="43840" y="2689225"/>
                  </a:lnTo>
                  <a:lnTo>
                    <a:pt x="45313" y="2676525"/>
                  </a:lnTo>
                  <a:lnTo>
                    <a:pt x="46672" y="2676525"/>
                  </a:lnTo>
                  <a:lnTo>
                    <a:pt x="48425" y="2663825"/>
                  </a:lnTo>
                  <a:lnTo>
                    <a:pt x="50025" y="2663825"/>
                  </a:lnTo>
                  <a:lnTo>
                    <a:pt x="52057" y="2651125"/>
                  </a:lnTo>
                  <a:lnTo>
                    <a:pt x="55918" y="2651125"/>
                  </a:lnTo>
                  <a:lnTo>
                    <a:pt x="60909" y="2638425"/>
                  </a:lnTo>
                  <a:lnTo>
                    <a:pt x="60502" y="2638425"/>
                  </a:lnTo>
                  <a:lnTo>
                    <a:pt x="66014" y="2625725"/>
                  </a:lnTo>
                  <a:lnTo>
                    <a:pt x="65570" y="2625725"/>
                  </a:lnTo>
                  <a:lnTo>
                    <a:pt x="71577" y="2613025"/>
                  </a:lnTo>
                  <a:lnTo>
                    <a:pt x="71094" y="2613025"/>
                  </a:lnTo>
                  <a:lnTo>
                    <a:pt x="77584" y="2600325"/>
                  </a:lnTo>
                  <a:lnTo>
                    <a:pt x="77076" y="2613025"/>
                  </a:lnTo>
                  <a:lnTo>
                    <a:pt x="84023" y="2600325"/>
                  </a:lnTo>
                  <a:lnTo>
                    <a:pt x="83477" y="2600325"/>
                  </a:lnTo>
                  <a:lnTo>
                    <a:pt x="90881" y="2587625"/>
                  </a:lnTo>
                  <a:lnTo>
                    <a:pt x="90297" y="2587625"/>
                  </a:lnTo>
                  <a:lnTo>
                    <a:pt x="98132" y="2574925"/>
                  </a:lnTo>
                  <a:lnTo>
                    <a:pt x="105143" y="2574925"/>
                  </a:lnTo>
                  <a:lnTo>
                    <a:pt x="113804" y="2562225"/>
                  </a:lnTo>
                  <a:lnTo>
                    <a:pt x="121475" y="2562225"/>
                  </a:lnTo>
                  <a:lnTo>
                    <a:pt x="130886" y="2549525"/>
                  </a:lnTo>
                  <a:lnTo>
                    <a:pt x="139179" y="2549525"/>
                  </a:lnTo>
                  <a:lnTo>
                    <a:pt x="149288" y="2536825"/>
                  </a:lnTo>
                  <a:lnTo>
                    <a:pt x="158140" y="2536825"/>
                  </a:lnTo>
                  <a:lnTo>
                    <a:pt x="168884" y="2524125"/>
                  </a:lnTo>
                  <a:lnTo>
                    <a:pt x="188899" y="2524125"/>
                  </a:lnTo>
                  <a:lnTo>
                    <a:pt x="194665" y="2511425"/>
                  </a:lnTo>
                  <a:lnTo>
                    <a:pt x="1339316" y="2511425"/>
                  </a:lnTo>
                  <a:lnTo>
                    <a:pt x="1345082" y="2524125"/>
                  </a:lnTo>
                  <a:lnTo>
                    <a:pt x="1365097" y="2524125"/>
                  </a:lnTo>
                  <a:lnTo>
                    <a:pt x="1375841" y="2536825"/>
                  </a:lnTo>
                  <a:lnTo>
                    <a:pt x="1384693" y="2536825"/>
                  </a:lnTo>
                  <a:lnTo>
                    <a:pt x="1394802" y="2549525"/>
                  </a:lnTo>
                  <a:lnTo>
                    <a:pt x="1403096" y="2549525"/>
                  </a:lnTo>
                  <a:lnTo>
                    <a:pt x="1412506" y="2562225"/>
                  </a:lnTo>
                  <a:lnTo>
                    <a:pt x="1420177" y="2562225"/>
                  </a:lnTo>
                  <a:lnTo>
                    <a:pt x="1428838" y="2574925"/>
                  </a:lnTo>
                  <a:lnTo>
                    <a:pt x="1435849" y="2574925"/>
                  </a:lnTo>
                  <a:lnTo>
                    <a:pt x="1443685" y="2587625"/>
                  </a:lnTo>
                  <a:lnTo>
                    <a:pt x="1443101" y="2587625"/>
                  </a:lnTo>
                  <a:lnTo>
                    <a:pt x="1450505" y="2600325"/>
                  </a:lnTo>
                  <a:lnTo>
                    <a:pt x="1449959" y="2600325"/>
                  </a:lnTo>
                  <a:lnTo>
                    <a:pt x="1456905" y="2613025"/>
                  </a:lnTo>
                  <a:lnTo>
                    <a:pt x="1456397" y="2600325"/>
                  </a:lnTo>
                  <a:lnTo>
                    <a:pt x="1462887" y="2613025"/>
                  </a:lnTo>
                  <a:lnTo>
                    <a:pt x="1462405" y="2613025"/>
                  </a:lnTo>
                  <a:lnTo>
                    <a:pt x="1468412" y="2625725"/>
                  </a:lnTo>
                  <a:lnTo>
                    <a:pt x="1467967" y="2625725"/>
                  </a:lnTo>
                  <a:lnTo>
                    <a:pt x="1473479" y="2638425"/>
                  </a:lnTo>
                  <a:lnTo>
                    <a:pt x="1473073" y="2638425"/>
                  </a:lnTo>
                  <a:lnTo>
                    <a:pt x="1478064" y="2651125"/>
                  </a:lnTo>
                  <a:lnTo>
                    <a:pt x="1481924" y="2651125"/>
                  </a:lnTo>
                  <a:lnTo>
                    <a:pt x="1483956" y="2663825"/>
                  </a:lnTo>
                  <a:lnTo>
                    <a:pt x="1485557" y="2663825"/>
                  </a:lnTo>
                  <a:lnTo>
                    <a:pt x="1487297" y="2676525"/>
                  </a:lnTo>
                  <a:lnTo>
                    <a:pt x="1488668" y="2676525"/>
                  </a:lnTo>
                  <a:lnTo>
                    <a:pt x="1490129" y="2689225"/>
                  </a:lnTo>
                  <a:lnTo>
                    <a:pt x="1492338" y="2689225"/>
                  </a:lnTo>
                  <a:lnTo>
                    <a:pt x="1493354" y="2701925"/>
                  </a:lnTo>
                  <a:lnTo>
                    <a:pt x="1494091" y="2701925"/>
                  </a:lnTo>
                  <a:lnTo>
                    <a:pt x="1494802" y="2714625"/>
                  </a:lnTo>
                  <a:lnTo>
                    <a:pt x="1495285" y="2714625"/>
                  </a:lnTo>
                  <a:lnTo>
                    <a:pt x="1495679" y="2727325"/>
                  </a:lnTo>
                  <a:lnTo>
                    <a:pt x="1495894" y="2727325"/>
                  </a:lnTo>
                  <a:lnTo>
                    <a:pt x="1495894" y="2601303"/>
                  </a:lnTo>
                  <a:lnTo>
                    <a:pt x="1495437" y="2600325"/>
                  </a:lnTo>
                  <a:lnTo>
                    <a:pt x="1494955" y="2600325"/>
                  </a:lnTo>
                  <a:lnTo>
                    <a:pt x="1488478" y="2587625"/>
                  </a:lnTo>
                  <a:lnTo>
                    <a:pt x="1487957" y="2587625"/>
                  </a:lnTo>
                  <a:lnTo>
                    <a:pt x="1481010" y="2574925"/>
                  </a:lnTo>
                  <a:lnTo>
                    <a:pt x="1480464" y="2574925"/>
                  </a:lnTo>
                  <a:lnTo>
                    <a:pt x="1473060" y="2562225"/>
                  </a:lnTo>
                  <a:lnTo>
                    <a:pt x="1472476" y="2562225"/>
                  </a:lnTo>
                  <a:lnTo>
                    <a:pt x="1464640" y="2549525"/>
                  </a:lnTo>
                  <a:lnTo>
                    <a:pt x="1455775" y="2549525"/>
                  </a:lnTo>
                  <a:lnTo>
                    <a:pt x="1446479" y="2536825"/>
                  </a:lnTo>
                  <a:lnTo>
                    <a:pt x="1445806" y="2536825"/>
                  </a:lnTo>
                  <a:lnTo>
                    <a:pt x="1436751" y="2524125"/>
                  </a:lnTo>
                  <a:lnTo>
                    <a:pt x="1425905" y="2524125"/>
                  </a:lnTo>
                  <a:lnTo>
                    <a:pt x="1416126" y="2511425"/>
                  </a:lnTo>
                  <a:lnTo>
                    <a:pt x="1404467" y="2511425"/>
                  </a:lnTo>
                  <a:lnTo>
                    <a:pt x="1394028" y="2498725"/>
                  </a:lnTo>
                  <a:lnTo>
                    <a:pt x="1381620" y="2498725"/>
                  </a:lnTo>
                  <a:lnTo>
                    <a:pt x="1370584" y="2486025"/>
                  </a:lnTo>
                  <a:lnTo>
                    <a:pt x="1351978" y="2486025"/>
                  </a:lnTo>
                  <a:lnTo>
                    <a:pt x="1345704" y="2473325"/>
                  </a:lnTo>
                  <a:lnTo>
                    <a:pt x="188734" y="2473325"/>
                  </a:lnTo>
                  <a:lnTo>
                    <a:pt x="182448" y="2486025"/>
                  </a:lnTo>
                  <a:lnTo>
                    <a:pt x="163398" y="2486025"/>
                  </a:lnTo>
                  <a:lnTo>
                    <a:pt x="152361" y="2498725"/>
                  </a:lnTo>
                  <a:lnTo>
                    <a:pt x="139954" y="2498725"/>
                  </a:lnTo>
                  <a:lnTo>
                    <a:pt x="129514" y="2511425"/>
                  </a:lnTo>
                  <a:lnTo>
                    <a:pt x="117856" y="2511425"/>
                  </a:lnTo>
                  <a:lnTo>
                    <a:pt x="108077" y="2524125"/>
                  </a:lnTo>
                  <a:lnTo>
                    <a:pt x="97231" y="2524125"/>
                  </a:lnTo>
                  <a:lnTo>
                    <a:pt x="88176" y="2536825"/>
                  </a:lnTo>
                  <a:lnTo>
                    <a:pt x="87503" y="2536825"/>
                  </a:lnTo>
                  <a:lnTo>
                    <a:pt x="78206" y="2549525"/>
                  </a:lnTo>
                  <a:lnTo>
                    <a:pt x="69342" y="2549525"/>
                  </a:lnTo>
                  <a:lnTo>
                    <a:pt x="61506" y="2562225"/>
                  </a:lnTo>
                  <a:lnTo>
                    <a:pt x="60921" y="2562225"/>
                  </a:lnTo>
                  <a:lnTo>
                    <a:pt x="53517" y="2574925"/>
                  </a:lnTo>
                  <a:lnTo>
                    <a:pt x="52971" y="2574925"/>
                  </a:lnTo>
                  <a:lnTo>
                    <a:pt x="46012" y="2587625"/>
                  </a:lnTo>
                  <a:lnTo>
                    <a:pt x="45504" y="2587625"/>
                  </a:lnTo>
                  <a:lnTo>
                    <a:pt x="39027" y="2600325"/>
                  </a:lnTo>
                  <a:lnTo>
                    <a:pt x="38544" y="2600325"/>
                  </a:lnTo>
                  <a:lnTo>
                    <a:pt x="32537" y="2613025"/>
                  </a:lnTo>
                  <a:lnTo>
                    <a:pt x="26593" y="2613025"/>
                  </a:lnTo>
                  <a:lnTo>
                    <a:pt x="26187" y="2625725"/>
                  </a:lnTo>
                  <a:lnTo>
                    <a:pt x="20828" y="2625725"/>
                  </a:lnTo>
                  <a:lnTo>
                    <a:pt x="16370" y="2638425"/>
                  </a:lnTo>
                  <a:lnTo>
                    <a:pt x="14097" y="2651125"/>
                  </a:lnTo>
                  <a:lnTo>
                    <a:pt x="12052" y="2651125"/>
                  </a:lnTo>
                  <a:lnTo>
                    <a:pt x="10160" y="2663825"/>
                  </a:lnTo>
                  <a:lnTo>
                    <a:pt x="8420" y="2663825"/>
                  </a:lnTo>
                  <a:lnTo>
                    <a:pt x="6845" y="2676525"/>
                  </a:lnTo>
                  <a:lnTo>
                    <a:pt x="5410" y="2676525"/>
                  </a:lnTo>
                  <a:lnTo>
                    <a:pt x="4140" y="2689225"/>
                  </a:lnTo>
                  <a:lnTo>
                    <a:pt x="3035" y="2689225"/>
                  </a:lnTo>
                  <a:lnTo>
                    <a:pt x="2095" y="2701925"/>
                  </a:lnTo>
                  <a:lnTo>
                    <a:pt x="1320" y="2701925"/>
                  </a:lnTo>
                  <a:lnTo>
                    <a:pt x="711" y="2714625"/>
                  </a:lnTo>
                  <a:lnTo>
                    <a:pt x="279" y="2727325"/>
                  </a:lnTo>
                  <a:lnTo>
                    <a:pt x="0" y="2727325"/>
                  </a:lnTo>
                  <a:lnTo>
                    <a:pt x="0" y="4251325"/>
                  </a:lnTo>
                  <a:lnTo>
                    <a:pt x="254" y="4251325"/>
                  </a:lnTo>
                  <a:lnTo>
                    <a:pt x="673" y="4264025"/>
                  </a:lnTo>
                  <a:lnTo>
                    <a:pt x="1270" y="4276725"/>
                  </a:lnTo>
                  <a:lnTo>
                    <a:pt x="2032" y="4276725"/>
                  </a:lnTo>
                  <a:lnTo>
                    <a:pt x="3035" y="4289425"/>
                  </a:lnTo>
                  <a:lnTo>
                    <a:pt x="4140" y="4289425"/>
                  </a:lnTo>
                  <a:lnTo>
                    <a:pt x="5321" y="4302125"/>
                  </a:lnTo>
                  <a:lnTo>
                    <a:pt x="6731" y="4302125"/>
                  </a:lnTo>
                  <a:lnTo>
                    <a:pt x="8305" y="4314825"/>
                  </a:lnTo>
                  <a:lnTo>
                    <a:pt x="10033" y="4314825"/>
                  </a:lnTo>
                  <a:lnTo>
                    <a:pt x="11912" y="4327525"/>
                  </a:lnTo>
                  <a:lnTo>
                    <a:pt x="13944" y="4327525"/>
                  </a:lnTo>
                  <a:lnTo>
                    <a:pt x="16370" y="4340225"/>
                  </a:lnTo>
                  <a:lnTo>
                    <a:pt x="20828" y="4352925"/>
                  </a:lnTo>
                  <a:lnTo>
                    <a:pt x="26187" y="4352925"/>
                  </a:lnTo>
                  <a:lnTo>
                    <a:pt x="26593" y="4365625"/>
                  </a:lnTo>
                  <a:lnTo>
                    <a:pt x="32537" y="4365625"/>
                  </a:lnTo>
                  <a:lnTo>
                    <a:pt x="38544" y="4378325"/>
                  </a:lnTo>
                  <a:lnTo>
                    <a:pt x="39027" y="4378325"/>
                  </a:lnTo>
                  <a:lnTo>
                    <a:pt x="45504" y="4391025"/>
                  </a:lnTo>
                  <a:lnTo>
                    <a:pt x="46012" y="4391025"/>
                  </a:lnTo>
                  <a:lnTo>
                    <a:pt x="52971" y="4403725"/>
                  </a:lnTo>
                  <a:lnTo>
                    <a:pt x="53517" y="4403725"/>
                  </a:lnTo>
                  <a:lnTo>
                    <a:pt x="60921" y="4416425"/>
                  </a:lnTo>
                  <a:lnTo>
                    <a:pt x="61506" y="4416425"/>
                  </a:lnTo>
                  <a:lnTo>
                    <a:pt x="69342" y="4429125"/>
                  </a:lnTo>
                  <a:lnTo>
                    <a:pt x="78854" y="4429125"/>
                  </a:lnTo>
                  <a:lnTo>
                    <a:pt x="87503" y="4441825"/>
                  </a:lnTo>
                  <a:lnTo>
                    <a:pt x="88176" y="4441825"/>
                  </a:lnTo>
                  <a:lnTo>
                    <a:pt x="97231" y="4454525"/>
                  </a:lnTo>
                  <a:lnTo>
                    <a:pt x="108077" y="4454525"/>
                  </a:lnTo>
                  <a:lnTo>
                    <a:pt x="117856" y="4467225"/>
                  </a:lnTo>
                  <a:lnTo>
                    <a:pt x="129514" y="4467225"/>
                  </a:lnTo>
                  <a:lnTo>
                    <a:pt x="139954" y="4479925"/>
                  </a:lnTo>
                  <a:lnTo>
                    <a:pt x="152361" y="4479925"/>
                  </a:lnTo>
                  <a:lnTo>
                    <a:pt x="163398" y="4492625"/>
                  </a:lnTo>
                  <a:lnTo>
                    <a:pt x="182003" y="4492625"/>
                  </a:lnTo>
                  <a:lnTo>
                    <a:pt x="188277" y="4505325"/>
                  </a:lnTo>
                  <a:lnTo>
                    <a:pt x="261150" y="4505325"/>
                  </a:lnTo>
                  <a:lnTo>
                    <a:pt x="268071" y="4518025"/>
                  </a:lnTo>
                  <a:lnTo>
                    <a:pt x="1265910" y="4518025"/>
                  </a:lnTo>
                  <a:lnTo>
                    <a:pt x="1272336" y="4505325"/>
                  </a:lnTo>
                  <a:lnTo>
                    <a:pt x="1345247" y="4505325"/>
                  </a:lnTo>
                  <a:lnTo>
                    <a:pt x="1351534" y="4492625"/>
                  </a:lnTo>
                  <a:lnTo>
                    <a:pt x="1370584" y="4492625"/>
                  </a:lnTo>
                  <a:lnTo>
                    <a:pt x="1381620" y="4479925"/>
                  </a:lnTo>
                  <a:lnTo>
                    <a:pt x="1394028" y="4479925"/>
                  </a:lnTo>
                  <a:lnTo>
                    <a:pt x="1404467" y="4467225"/>
                  </a:lnTo>
                  <a:lnTo>
                    <a:pt x="1416126" y="4467225"/>
                  </a:lnTo>
                  <a:lnTo>
                    <a:pt x="1425905" y="4454525"/>
                  </a:lnTo>
                  <a:lnTo>
                    <a:pt x="1436751" y="4454525"/>
                  </a:lnTo>
                  <a:lnTo>
                    <a:pt x="1445806" y="4441825"/>
                  </a:lnTo>
                  <a:lnTo>
                    <a:pt x="1446479" y="4441825"/>
                  </a:lnTo>
                  <a:lnTo>
                    <a:pt x="1455127" y="4429125"/>
                  </a:lnTo>
                  <a:lnTo>
                    <a:pt x="1464640" y="4429125"/>
                  </a:lnTo>
                  <a:lnTo>
                    <a:pt x="1472476" y="4416425"/>
                  </a:lnTo>
                  <a:lnTo>
                    <a:pt x="1473060" y="4416425"/>
                  </a:lnTo>
                  <a:lnTo>
                    <a:pt x="1480464" y="4403725"/>
                  </a:lnTo>
                  <a:lnTo>
                    <a:pt x="1481010" y="4403725"/>
                  </a:lnTo>
                  <a:lnTo>
                    <a:pt x="1487957" y="4391025"/>
                  </a:lnTo>
                  <a:lnTo>
                    <a:pt x="1488478" y="4391025"/>
                  </a:lnTo>
                  <a:lnTo>
                    <a:pt x="1494955" y="4378325"/>
                  </a:lnTo>
                  <a:lnTo>
                    <a:pt x="1495437" y="4378325"/>
                  </a:lnTo>
                  <a:lnTo>
                    <a:pt x="1501444" y="4365625"/>
                  </a:lnTo>
                  <a:lnTo>
                    <a:pt x="1507388" y="4365625"/>
                  </a:lnTo>
                  <a:lnTo>
                    <a:pt x="1507794" y="4352925"/>
                  </a:lnTo>
                  <a:lnTo>
                    <a:pt x="1513154" y="4352925"/>
                  </a:lnTo>
                  <a:lnTo>
                    <a:pt x="1517611" y="4340225"/>
                  </a:lnTo>
                  <a:lnTo>
                    <a:pt x="1519885" y="4327525"/>
                  </a:lnTo>
                  <a:lnTo>
                    <a:pt x="1521929" y="4327525"/>
                  </a:lnTo>
                  <a:lnTo>
                    <a:pt x="1523822" y="4314825"/>
                  </a:lnTo>
                  <a:lnTo>
                    <a:pt x="1525562" y="4314825"/>
                  </a:lnTo>
                  <a:lnTo>
                    <a:pt x="1527136" y="4302125"/>
                  </a:lnTo>
                  <a:lnTo>
                    <a:pt x="1528572" y="4302125"/>
                  </a:lnTo>
                  <a:lnTo>
                    <a:pt x="1529346" y="4294302"/>
                  </a:lnTo>
                  <a:lnTo>
                    <a:pt x="1531569" y="4302125"/>
                  </a:lnTo>
                  <a:lnTo>
                    <a:pt x="1535391" y="4314825"/>
                  </a:lnTo>
                  <a:lnTo>
                    <a:pt x="1539455" y="4314825"/>
                  </a:lnTo>
                  <a:lnTo>
                    <a:pt x="1543761" y="4327525"/>
                  </a:lnTo>
                  <a:lnTo>
                    <a:pt x="1548295" y="4340225"/>
                  </a:lnTo>
                  <a:lnTo>
                    <a:pt x="1553044" y="4352925"/>
                  </a:lnTo>
                  <a:lnTo>
                    <a:pt x="1558036" y="4352925"/>
                  </a:lnTo>
                  <a:lnTo>
                    <a:pt x="1563230" y="4365625"/>
                  </a:lnTo>
                  <a:lnTo>
                    <a:pt x="1574520" y="4391025"/>
                  </a:lnTo>
                  <a:lnTo>
                    <a:pt x="1580121" y="4391025"/>
                  </a:lnTo>
                  <a:lnTo>
                    <a:pt x="1586166" y="4403725"/>
                  </a:lnTo>
                  <a:lnTo>
                    <a:pt x="1592414" y="4416425"/>
                  </a:lnTo>
                  <a:lnTo>
                    <a:pt x="1598866" y="4416425"/>
                  </a:lnTo>
                  <a:lnTo>
                    <a:pt x="1605508" y="4429125"/>
                  </a:lnTo>
                  <a:lnTo>
                    <a:pt x="1612341" y="4441825"/>
                  </a:lnTo>
                  <a:lnTo>
                    <a:pt x="1619364" y="4441825"/>
                  </a:lnTo>
                  <a:lnTo>
                    <a:pt x="1626577" y="4454525"/>
                  </a:lnTo>
                  <a:lnTo>
                    <a:pt x="1633969" y="4454525"/>
                  </a:lnTo>
                  <a:lnTo>
                    <a:pt x="1641538" y="4467225"/>
                  </a:lnTo>
                  <a:lnTo>
                    <a:pt x="1649285" y="4479925"/>
                  </a:lnTo>
                  <a:lnTo>
                    <a:pt x="1657197" y="4479925"/>
                  </a:lnTo>
                  <a:lnTo>
                    <a:pt x="1665287" y="4492625"/>
                  </a:lnTo>
                  <a:lnTo>
                    <a:pt x="1673529" y="4492625"/>
                  </a:lnTo>
                  <a:lnTo>
                    <a:pt x="1681949" y="4505325"/>
                  </a:lnTo>
                  <a:lnTo>
                    <a:pt x="1690509" y="4505325"/>
                  </a:lnTo>
                  <a:lnTo>
                    <a:pt x="1699234" y="4518025"/>
                  </a:lnTo>
                  <a:lnTo>
                    <a:pt x="1708111" y="4518025"/>
                  </a:lnTo>
                  <a:lnTo>
                    <a:pt x="1717141" y="4530725"/>
                  </a:lnTo>
                  <a:lnTo>
                    <a:pt x="1735607" y="4530725"/>
                  </a:lnTo>
                  <a:lnTo>
                    <a:pt x="1745056" y="4543425"/>
                  </a:lnTo>
                  <a:lnTo>
                    <a:pt x="1754644" y="4543425"/>
                  </a:lnTo>
                  <a:lnTo>
                    <a:pt x="1764347" y="4556125"/>
                  </a:lnTo>
                  <a:lnTo>
                    <a:pt x="1784146" y="4556125"/>
                  </a:lnTo>
                  <a:lnTo>
                    <a:pt x="1794230" y="4568825"/>
                  </a:lnTo>
                  <a:lnTo>
                    <a:pt x="1825612" y="4568825"/>
                  </a:lnTo>
                  <a:lnTo>
                    <a:pt x="1835683" y="4581525"/>
                  </a:lnTo>
                  <a:lnTo>
                    <a:pt x="1900859" y="4581525"/>
                  </a:lnTo>
                  <a:lnTo>
                    <a:pt x="1912023" y="4594225"/>
                  </a:lnTo>
                  <a:lnTo>
                    <a:pt x="3668979" y="4594225"/>
                  </a:lnTo>
                  <a:lnTo>
                    <a:pt x="3680612" y="4581525"/>
                  </a:lnTo>
                  <a:lnTo>
                    <a:pt x="3745331" y="4581525"/>
                  </a:lnTo>
                  <a:lnTo>
                    <a:pt x="3755860" y="4568825"/>
                  </a:lnTo>
                  <a:lnTo>
                    <a:pt x="3786797" y="4568825"/>
                  </a:lnTo>
                  <a:lnTo>
                    <a:pt x="3796893" y="4556125"/>
                  </a:lnTo>
                  <a:lnTo>
                    <a:pt x="3816693" y="4556125"/>
                  </a:lnTo>
                  <a:lnTo>
                    <a:pt x="3826408" y="4543425"/>
                  </a:lnTo>
                  <a:lnTo>
                    <a:pt x="3835997" y="4543425"/>
                  </a:lnTo>
                  <a:lnTo>
                    <a:pt x="3845458" y="4530725"/>
                  </a:lnTo>
                  <a:lnTo>
                    <a:pt x="3864330" y="4530725"/>
                  </a:lnTo>
                  <a:lnTo>
                    <a:pt x="3873360" y="4518025"/>
                  </a:lnTo>
                  <a:lnTo>
                    <a:pt x="3881856" y="4518025"/>
                  </a:lnTo>
                  <a:lnTo>
                    <a:pt x="3890581" y="4505325"/>
                  </a:lnTo>
                  <a:lnTo>
                    <a:pt x="3899166" y="4505325"/>
                  </a:lnTo>
                  <a:lnTo>
                    <a:pt x="3907586" y="4492625"/>
                  </a:lnTo>
                  <a:lnTo>
                    <a:pt x="3915841" y="4492625"/>
                  </a:lnTo>
                  <a:lnTo>
                    <a:pt x="3923931" y="4479925"/>
                  </a:lnTo>
                  <a:lnTo>
                    <a:pt x="3931856" y="4479925"/>
                  </a:lnTo>
                  <a:lnTo>
                    <a:pt x="3939603" y="4467225"/>
                  </a:lnTo>
                  <a:lnTo>
                    <a:pt x="3947185" y="4454525"/>
                  </a:lnTo>
                  <a:lnTo>
                    <a:pt x="3954589" y="4454525"/>
                  </a:lnTo>
                  <a:lnTo>
                    <a:pt x="3961803" y="4441825"/>
                  </a:lnTo>
                  <a:lnTo>
                    <a:pt x="3968839" y="4441825"/>
                  </a:lnTo>
                  <a:lnTo>
                    <a:pt x="3975684" y="4429125"/>
                  </a:lnTo>
                  <a:lnTo>
                    <a:pt x="3982326" y="4416425"/>
                  </a:lnTo>
                  <a:lnTo>
                    <a:pt x="3988790" y="4416425"/>
                  </a:lnTo>
                  <a:lnTo>
                    <a:pt x="3995039" y="4403725"/>
                  </a:lnTo>
                  <a:lnTo>
                    <a:pt x="4001097" y="4391025"/>
                  </a:lnTo>
                  <a:lnTo>
                    <a:pt x="4006951" y="4391025"/>
                  </a:lnTo>
                  <a:lnTo>
                    <a:pt x="4012590" y="4378325"/>
                  </a:lnTo>
                  <a:lnTo>
                    <a:pt x="4018013" y="4365625"/>
                  </a:lnTo>
                  <a:lnTo>
                    <a:pt x="4023220" y="4352925"/>
                  </a:lnTo>
                  <a:lnTo>
                    <a:pt x="4028211" y="4352925"/>
                  </a:lnTo>
                  <a:lnTo>
                    <a:pt x="4032974" y="4340225"/>
                  </a:lnTo>
                  <a:lnTo>
                    <a:pt x="4037520" y="4327525"/>
                  </a:lnTo>
                  <a:lnTo>
                    <a:pt x="4041825" y="4314825"/>
                  </a:lnTo>
                  <a:lnTo>
                    <a:pt x="4045902" y="4314825"/>
                  </a:lnTo>
                  <a:lnTo>
                    <a:pt x="4049738" y="4302125"/>
                  </a:lnTo>
                  <a:lnTo>
                    <a:pt x="4053344" y="4289425"/>
                  </a:lnTo>
                  <a:lnTo>
                    <a:pt x="4056697" y="4276725"/>
                  </a:lnTo>
                  <a:lnTo>
                    <a:pt x="4059936" y="4264025"/>
                  </a:lnTo>
                  <a:lnTo>
                    <a:pt x="4062653" y="4264025"/>
                  </a:lnTo>
                  <a:lnTo>
                    <a:pt x="4069677" y="4225925"/>
                  </a:lnTo>
                  <a:lnTo>
                    <a:pt x="4074312" y="4187825"/>
                  </a:lnTo>
                  <a:lnTo>
                    <a:pt x="4075303" y="4187825"/>
                  </a:lnTo>
                  <a:lnTo>
                    <a:pt x="4076027" y="4175125"/>
                  </a:lnTo>
                  <a:lnTo>
                    <a:pt x="4076458" y="4162425"/>
                  </a:lnTo>
                  <a:lnTo>
                    <a:pt x="4076611" y="4149725"/>
                  </a:lnTo>
                  <a:lnTo>
                    <a:pt x="4076611" y="2282825"/>
                  </a:lnTo>
                  <a:close/>
                </a:path>
              </a:pathLst>
            </a:custGeom>
            <a:solidFill>
              <a:srgbClr val="030F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7494" y="2038350"/>
              <a:ext cx="1292092" cy="1819275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90077" y="2237739"/>
            <a:ext cx="538956" cy="39243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9137967" y="2298382"/>
            <a:ext cx="607695" cy="271145"/>
          </a:xfrm>
          <a:custGeom>
            <a:avLst/>
            <a:gdLst/>
            <a:ahLst/>
            <a:cxnLst/>
            <a:rect l="l" t="t" r="r" b="b"/>
            <a:pathLst>
              <a:path w="607695" h="271144">
                <a:moveTo>
                  <a:pt x="457835" y="74929"/>
                </a:moveTo>
                <a:lnTo>
                  <a:pt x="457835" y="14287"/>
                </a:lnTo>
                <a:lnTo>
                  <a:pt x="458114" y="11506"/>
                </a:lnTo>
                <a:lnTo>
                  <a:pt x="472122" y="0"/>
                </a:lnTo>
                <a:lnTo>
                  <a:pt x="474903" y="279"/>
                </a:lnTo>
                <a:lnTo>
                  <a:pt x="477583" y="1092"/>
                </a:lnTo>
                <a:lnTo>
                  <a:pt x="480060" y="2412"/>
                </a:lnTo>
                <a:lnTo>
                  <a:pt x="482219" y="4178"/>
                </a:lnTo>
                <a:lnTo>
                  <a:pt x="492328" y="14287"/>
                </a:lnTo>
                <a:lnTo>
                  <a:pt x="486410" y="14287"/>
                </a:lnTo>
                <a:lnTo>
                  <a:pt x="462013" y="24383"/>
                </a:lnTo>
                <a:lnTo>
                  <a:pt x="486410" y="48780"/>
                </a:lnTo>
                <a:lnTo>
                  <a:pt x="486410" y="60642"/>
                </a:lnTo>
                <a:lnTo>
                  <a:pt x="472122" y="60642"/>
                </a:lnTo>
                <a:lnTo>
                  <a:pt x="457835" y="74929"/>
                </a:lnTo>
                <a:close/>
              </a:path>
              <a:path w="607695" h="271144">
                <a:moveTo>
                  <a:pt x="486410" y="48780"/>
                </a:moveTo>
                <a:lnTo>
                  <a:pt x="462013" y="24383"/>
                </a:lnTo>
                <a:lnTo>
                  <a:pt x="486410" y="14287"/>
                </a:lnTo>
                <a:lnTo>
                  <a:pt x="486410" y="48780"/>
                </a:lnTo>
                <a:close/>
              </a:path>
              <a:path w="607695" h="271144">
                <a:moveTo>
                  <a:pt x="573195" y="135566"/>
                </a:moveTo>
                <a:lnTo>
                  <a:pt x="486410" y="48780"/>
                </a:lnTo>
                <a:lnTo>
                  <a:pt x="486410" y="14287"/>
                </a:lnTo>
                <a:lnTo>
                  <a:pt x="492328" y="14287"/>
                </a:lnTo>
                <a:lnTo>
                  <a:pt x="603503" y="125463"/>
                </a:lnTo>
                <a:lnTo>
                  <a:pt x="583298" y="125463"/>
                </a:lnTo>
                <a:lnTo>
                  <a:pt x="573195" y="135566"/>
                </a:lnTo>
                <a:close/>
              </a:path>
              <a:path w="607695" h="271144">
                <a:moveTo>
                  <a:pt x="457835" y="210502"/>
                </a:moveTo>
                <a:lnTo>
                  <a:pt x="14287" y="210502"/>
                </a:lnTo>
                <a:lnTo>
                  <a:pt x="11493" y="210223"/>
                </a:lnTo>
                <a:lnTo>
                  <a:pt x="0" y="196214"/>
                </a:lnTo>
                <a:lnTo>
                  <a:pt x="0" y="74929"/>
                </a:lnTo>
                <a:lnTo>
                  <a:pt x="14287" y="60642"/>
                </a:lnTo>
                <a:lnTo>
                  <a:pt x="457835" y="60642"/>
                </a:lnTo>
                <a:lnTo>
                  <a:pt x="457835" y="74929"/>
                </a:lnTo>
                <a:lnTo>
                  <a:pt x="28575" y="74929"/>
                </a:lnTo>
                <a:lnTo>
                  <a:pt x="14287" y="89217"/>
                </a:lnTo>
                <a:lnTo>
                  <a:pt x="28575" y="89217"/>
                </a:lnTo>
                <a:lnTo>
                  <a:pt x="28575" y="181927"/>
                </a:lnTo>
                <a:lnTo>
                  <a:pt x="14287" y="181927"/>
                </a:lnTo>
                <a:lnTo>
                  <a:pt x="28575" y="196214"/>
                </a:lnTo>
                <a:lnTo>
                  <a:pt x="457835" y="196214"/>
                </a:lnTo>
                <a:lnTo>
                  <a:pt x="457835" y="210502"/>
                </a:lnTo>
                <a:close/>
              </a:path>
              <a:path w="607695" h="271144">
                <a:moveTo>
                  <a:pt x="472122" y="89217"/>
                </a:moveTo>
                <a:lnTo>
                  <a:pt x="28575" y="89217"/>
                </a:lnTo>
                <a:lnTo>
                  <a:pt x="28575" y="74929"/>
                </a:lnTo>
                <a:lnTo>
                  <a:pt x="457835" y="74929"/>
                </a:lnTo>
                <a:lnTo>
                  <a:pt x="472122" y="60642"/>
                </a:lnTo>
                <a:lnTo>
                  <a:pt x="486410" y="60642"/>
                </a:lnTo>
                <a:lnTo>
                  <a:pt x="486410" y="74929"/>
                </a:lnTo>
                <a:lnTo>
                  <a:pt x="474903" y="88938"/>
                </a:lnTo>
                <a:lnTo>
                  <a:pt x="472122" y="89217"/>
                </a:lnTo>
                <a:close/>
              </a:path>
              <a:path w="607695" h="271144">
                <a:moveTo>
                  <a:pt x="28575" y="89217"/>
                </a:moveTo>
                <a:lnTo>
                  <a:pt x="14287" y="89217"/>
                </a:lnTo>
                <a:lnTo>
                  <a:pt x="28575" y="74929"/>
                </a:lnTo>
                <a:lnTo>
                  <a:pt x="28575" y="89217"/>
                </a:lnTo>
                <a:close/>
              </a:path>
              <a:path w="607695" h="271144">
                <a:moveTo>
                  <a:pt x="583298" y="145668"/>
                </a:moveTo>
                <a:lnTo>
                  <a:pt x="573195" y="135566"/>
                </a:lnTo>
                <a:lnTo>
                  <a:pt x="583298" y="125463"/>
                </a:lnTo>
                <a:lnTo>
                  <a:pt x="583298" y="145668"/>
                </a:lnTo>
                <a:close/>
              </a:path>
              <a:path w="607695" h="271144">
                <a:moveTo>
                  <a:pt x="603503" y="145668"/>
                </a:moveTo>
                <a:lnTo>
                  <a:pt x="583298" y="145668"/>
                </a:lnTo>
                <a:lnTo>
                  <a:pt x="583298" y="125463"/>
                </a:lnTo>
                <a:lnTo>
                  <a:pt x="603503" y="125463"/>
                </a:lnTo>
                <a:lnTo>
                  <a:pt x="605281" y="127634"/>
                </a:lnTo>
                <a:lnTo>
                  <a:pt x="606602" y="130098"/>
                </a:lnTo>
                <a:lnTo>
                  <a:pt x="607415" y="132791"/>
                </a:lnTo>
                <a:lnTo>
                  <a:pt x="607695" y="135572"/>
                </a:lnTo>
                <a:lnTo>
                  <a:pt x="607415" y="138353"/>
                </a:lnTo>
                <a:lnTo>
                  <a:pt x="606602" y="141046"/>
                </a:lnTo>
                <a:lnTo>
                  <a:pt x="605281" y="143509"/>
                </a:lnTo>
                <a:lnTo>
                  <a:pt x="603503" y="145668"/>
                </a:lnTo>
                <a:close/>
              </a:path>
              <a:path w="607695" h="271144">
                <a:moveTo>
                  <a:pt x="492315" y="256857"/>
                </a:moveTo>
                <a:lnTo>
                  <a:pt x="486410" y="256857"/>
                </a:lnTo>
                <a:lnTo>
                  <a:pt x="486410" y="222351"/>
                </a:lnTo>
                <a:lnTo>
                  <a:pt x="573201" y="135572"/>
                </a:lnTo>
                <a:lnTo>
                  <a:pt x="583298" y="145668"/>
                </a:lnTo>
                <a:lnTo>
                  <a:pt x="603503" y="145668"/>
                </a:lnTo>
                <a:lnTo>
                  <a:pt x="492315" y="256857"/>
                </a:lnTo>
                <a:close/>
              </a:path>
              <a:path w="607695" h="271144">
                <a:moveTo>
                  <a:pt x="28575" y="196214"/>
                </a:moveTo>
                <a:lnTo>
                  <a:pt x="14287" y="181927"/>
                </a:lnTo>
                <a:lnTo>
                  <a:pt x="28575" y="181927"/>
                </a:lnTo>
                <a:lnTo>
                  <a:pt x="28575" y="196214"/>
                </a:lnTo>
                <a:close/>
              </a:path>
              <a:path w="607695" h="271144">
                <a:moveTo>
                  <a:pt x="486410" y="210502"/>
                </a:moveTo>
                <a:lnTo>
                  <a:pt x="472122" y="210502"/>
                </a:lnTo>
                <a:lnTo>
                  <a:pt x="457835" y="196214"/>
                </a:lnTo>
                <a:lnTo>
                  <a:pt x="28575" y="196214"/>
                </a:lnTo>
                <a:lnTo>
                  <a:pt x="28575" y="181927"/>
                </a:lnTo>
                <a:lnTo>
                  <a:pt x="472122" y="181927"/>
                </a:lnTo>
                <a:lnTo>
                  <a:pt x="486410" y="196214"/>
                </a:lnTo>
                <a:lnTo>
                  <a:pt x="486410" y="210502"/>
                </a:lnTo>
                <a:close/>
              </a:path>
              <a:path w="607695" h="271144">
                <a:moveTo>
                  <a:pt x="472122" y="271144"/>
                </a:moveTo>
                <a:lnTo>
                  <a:pt x="457835" y="256857"/>
                </a:lnTo>
                <a:lnTo>
                  <a:pt x="457835" y="196214"/>
                </a:lnTo>
                <a:lnTo>
                  <a:pt x="472122" y="210502"/>
                </a:lnTo>
                <a:lnTo>
                  <a:pt x="486410" y="210502"/>
                </a:lnTo>
                <a:lnTo>
                  <a:pt x="486410" y="222351"/>
                </a:lnTo>
                <a:lnTo>
                  <a:pt x="462013" y="246748"/>
                </a:lnTo>
                <a:lnTo>
                  <a:pt x="486410" y="256857"/>
                </a:lnTo>
                <a:lnTo>
                  <a:pt x="492315" y="256857"/>
                </a:lnTo>
                <a:lnTo>
                  <a:pt x="482219" y="266953"/>
                </a:lnTo>
                <a:lnTo>
                  <a:pt x="480060" y="268731"/>
                </a:lnTo>
                <a:lnTo>
                  <a:pt x="477583" y="270052"/>
                </a:lnTo>
                <a:lnTo>
                  <a:pt x="474903" y="270865"/>
                </a:lnTo>
                <a:lnTo>
                  <a:pt x="472122" y="271144"/>
                </a:lnTo>
                <a:close/>
              </a:path>
              <a:path w="607695" h="271144">
                <a:moveTo>
                  <a:pt x="486410" y="256857"/>
                </a:moveTo>
                <a:lnTo>
                  <a:pt x="462013" y="246748"/>
                </a:lnTo>
                <a:lnTo>
                  <a:pt x="486410" y="222351"/>
                </a:lnTo>
                <a:lnTo>
                  <a:pt x="486410" y="25685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78600" y="3110864"/>
            <a:ext cx="1326485" cy="953769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57055" y="6317615"/>
            <a:ext cx="2733675" cy="537210"/>
            <a:chOff x="9457055" y="6317615"/>
            <a:chExt cx="2733675" cy="537210"/>
          </a:xfrm>
        </p:grpSpPr>
        <p:sp>
          <p:nvSpPr>
            <p:cNvPr id="3" name="object 3"/>
            <p:cNvSpPr/>
            <p:nvPr/>
          </p:nvSpPr>
          <p:spPr>
            <a:xfrm>
              <a:off x="9457055" y="6317615"/>
              <a:ext cx="2733675" cy="537210"/>
            </a:xfrm>
            <a:custGeom>
              <a:avLst/>
              <a:gdLst/>
              <a:ahLst/>
              <a:cxnLst/>
              <a:rect l="l" t="t" r="r" b="b"/>
              <a:pathLst>
                <a:path w="2733675" h="537209">
                  <a:moveTo>
                    <a:pt x="2733675" y="537210"/>
                  </a:moveTo>
                  <a:lnTo>
                    <a:pt x="0" y="537210"/>
                  </a:lnTo>
                  <a:lnTo>
                    <a:pt x="0" y="0"/>
                  </a:lnTo>
                  <a:lnTo>
                    <a:pt x="2733675" y="0"/>
                  </a:lnTo>
                  <a:lnTo>
                    <a:pt x="2733675" y="537210"/>
                  </a:lnTo>
                  <a:close/>
                </a:path>
              </a:pathLst>
            </a:custGeom>
            <a:solidFill>
              <a:srgbClr val="FFFF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542983" y="6394780"/>
              <a:ext cx="2530373" cy="39352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79" y="36525"/>
            <a:ext cx="9288780" cy="666907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75562" y="6234112"/>
            <a:ext cx="2992755" cy="624205"/>
            <a:chOff x="7675562" y="6234112"/>
            <a:chExt cx="2992755" cy="624205"/>
          </a:xfrm>
        </p:grpSpPr>
        <p:sp>
          <p:nvSpPr>
            <p:cNvPr id="3" name="object 3"/>
            <p:cNvSpPr/>
            <p:nvPr/>
          </p:nvSpPr>
          <p:spPr>
            <a:xfrm>
              <a:off x="7675562" y="6234112"/>
              <a:ext cx="2992755" cy="624205"/>
            </a:xfrm>
            <a:custGeom>
              <a:avLst/>
              <a:gdLst/>
              <a:ahLst/>
              <a:cxnLst/>
              <a:rect l="l" t="t" r="r" b="b"/>
              <a:pathLst>
                <a:path w="2992754" h="624204">
                  <a:moveTo>
                    <a:pt x="2992437" y="623887"/>
                  </a:moveTo>
                  <a:lnTo>
                    <a:pt x="0" y="623887"/>
                  </a:lnTo>
                  <a:lnTo>
                    <a:pt x="0" y="0"/>
                  </a:lnTo>
                  <a:lnTo>
                    <a:pt x="2992437" y="0"/>
                  </a:lnTo>
                  <a:lnTo>
                    <a:pt x="2992437" y="623887"/>
                  </a:lnTo>
                  <a:close/>
                </a:path>
              </a:pathLst>
            </a:custGeom>
            <a:solidFill>
              <a:srgbClr val="FFFF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761490" y="6354457"/>
              <a:ext cx="2530373" cy="39352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9625583" y="405384"/>
            <a:ext cx="358140" cy="360045"/>
            <a:chOff x="9625583" y="405384"/>
            <a:chExt cx="358140" cy="360045"/>
          </a:xfrm>
        </p:grpSpPr>
        <p:sp>
          <p:nvSpPr>
            <p:cNvPr id="6" name="object 6"/>
            <p:cNvSpPr/>
            <p:nvPr/>
          </p:nvSpPr>
          <p:spPr>
            <a:xfrm>
              <a:off x="9625583" y="405384"/>
              <a:ext cx="358140" cy="360045"/>
            </a:xfrm>
            <a:custGeom>
              <a:avLst/>
              <a:gdLst/>
              <a:ahLst/>
              <a:cxnLst/>
              <a:rect l="l" t="t" r="r" b="b"/>
              <a:pathLst>
                <a:path w="358140" h="360045">
                  <a:moveTo>
                    <a:pt x="358140" y="359663"/>
                  </a:moveTo>
                  <a:lnTo>
                    <a:pt x="0" y="359663"/>
                  </a:lnTo>
                  <a:lnTo>
                    <a:pt x="0" y="0"/>
                  </a:lnTo>
                  <a:lnTo>
                    <a:pt x="358140" y="0"/>
                  </a:lnTo>
                  <a:lnTo>
                    <a:pt x="358140" y="45719"/>
                  </a:lnTo>
                  <a:lnTo>
                    <a:pt x="245364" y="45719"/>
                  </a:lnTo>
                  <a:lnTo>
                    <a:pt x="178308" y="112775"/>
                  </a:lnTo>
                  <a:lnTo>
                    <a:pt x="44196" y="112775"/>
                  </a:lnTo>
                  <a:lnTo>
                    <a:pt x="44196" y="213359"/>
                  </a:lnTo>
                  <a:lnTo>
                    <a:pt x="52164" y="252566"/>
                  </a:lnTo>
                  <a:lnTo>
                    <a:pt x="73771" y="284583"/>
                  </a:lnTo>
                  <a:lnTo>
                    <a:pt x="105735" y="306134"/>
                  </a:lnTo>
                  <a:lnTo>
                    <a:pt x="144780" y="313943"/>
                  </a:lnTo>
                  <a:lnTo>
                    <a:pt x="358140" y="313943"/>
                  </a:lnTo>
                  <a:lnTo>
                    <a:pt x="358140" y="359663"/>
                  </a:lnTo>
                  <a:close/>
                </a:path>
                <a:path w="358140" h="360045">
                  <a:moveTo>
                    <a:pt x="358140" y="313943"/>
                  </a:moveTo>
                  <a:lnTo>
                    <a:pt x="178308" y="313943"/>
                  </a:lnTo>
                  <a:lnTo>
                    <a:pt x="217888" y="306134"/>
                  </a:lnTo>
                  <a:lnTo>
                    <a:pt x="250188" y="284583"/>
                  </a:lnTo>
                  <a:lnTo>
                    <a:pt x="272075" y="252566"/>
                  </a:lnTo>
                  <a:lnTo>
                    <a:pt x="280416" y="213359"/>
                  </a:lnTo>
                  <a:lnTo>
                    <a:pt x="280416" y="112775"/>
                  </a:lnTo>
                  <a:lnTo>
                    <a:pt x="313944" y="112775"/>
                  </a:lnTo>
                  <a:lnTo>
                    <a:pt x="245364" y="45719"/>
                  </a:lnTo>
                  <a:lnTo>
                    <a:pt x="358140" y="45719"/>
                  </a:lnTo>
                  <a:lnTo>
                    <a:pt x="358140" y="313943"/>
                  </a:lnTo>
                  <a:close/>
                </a:path>
                <a:path w="358140" h="360045">
                  <a:moveTo>
                    <a:pt x="178308" y="246887"/>
                  </a:moveTo>
                  <a:lnTo>
                    <a:pt x="144780" y="246887"/>
                  </a:lnTo>
                  <a:lnTo>
                    <a:pt x="131915" y="244240"/>
                  </a:lnTo>
                  <a:lnTo>
                    <a:pt x="121310" y="237043"/>
                  </a:lnTo>
                  <a:lnTo>
                    <a:pt x="114058" y="226387"/>
                  </a:lnTo>
                  <a:lnTo>
                    <a:pt x="111251" y="213359"/>
                  </a:lnTo>
                  <a:lnTo>
                    <a:pt x="111251" y="112775"/>
                  </a:lnTo>
                  <a:lnTo>
                    <a:pt x="211836" y="112775"/>
                  </a:lnTo>
                  <a:lnTo>
                    <a:pt x="211836" y="213359"/>
                  </a:lnTo>
                  <a:lnTo>
                    <a:pt x="209538" y="226387"/>
                  </a:lnTo>
                  <a:lnTo>
                    <a:pt x="202458" y="237043"/>
                  </a:lnTo>
                  <a:lnTo>
                    <a:pt x="191685" y="244240"/>
                  </a:lnTo>
                  <a:lnTo>
                    <a:pt x="178308" y="246887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6731" y="448055"/>
              <a:ext cx="275844" cy="27432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351788" y="333756"/>
            <a:ext cx="9486900" cy="6440170"/>
            <a:chOff x="1351788" y="333756"/>
            <a:chExt cx="9486900" cy="6440170"/>
          </a:xfrm>
        </p:grpSpPr>
        <p:sp>
          <p:nvSpPr>
            <p:cNvPr id="9" name="object 9"/>
            <p:cNvSpPr/>
            <p:nvPr/>
          </p:nvSpPr>
          <p:spPr>
            <a:xfrm>
              <a:off x="10128504" y="333756"/>
              <a:ext cx="358140" cy="360045"/>
            </a:xfrm>
            <a:custGeom>
              <a:avLst/>
              <a:gdLst/>
              <a:ahLst/>
              <a:cxnLst/>
              <a:rect l="l" t="t" r="r" b="b"/>
              <a:pathLst>
                <a:path w="358140" h="360045">
                  <a:moveTo>
                    <a:pt x="358140" y="359664"/>
                  </a:moveTo>
                  <a:lnTo>
                    <a:pt x="0" y="359664"/>
                  </a:lnTo>
                  <a:lnTo>
                    <a:pt x="0" y="0"/>
                  </a:lnTo>
                  <a:lnTo>
                    <a:pt x="358140" y="0"/>
                  </a:lnTo>
                  <a:lnTo>
                    <a:pt x="358140" y="45720"/>
                  </a:lnTo>
                  <a:lnTo>
                    <a:pt x="246888" y="45720"/>
                  </a:lnTo>
                  <a:lnTo>
                    <a:pt x="179831" y="112776"/>
                  </a:lnTo>
                  <a:lnTo>
                    <a:pt x="44196" y="112776"/>
                  </a:lnTo>
                  <a:lnTo>
                    <a:pt x="44196" y="213360"/>
                  </a:lnTo>
                  <a:lnTo>
                    <a:pt x="52343" y="252673"/>
                  </a:lnTo>
                  <a:lnTo>
                    <a:pt x="74009" y="284726"/>
                  </a:lnTo>
                  <a:lnTo>
                    <a:pt x="105914" y="306241"/>
                  </a:lnTo>
                  <a:lnTo>
                    <a:pt x="144779" y="313944"/>
                  </a:lnTo>
                  <a:lnTo>
                    <a:pt x="358140" y="313944"/>
                  </a:lnTo>
                  <a:lnTo>
                    <a:pt x="358140" y="359664"/>
                  </a:lnTo>
                  <a:close/>
                </a:path>
                <a:path w="358140" h="360045">
                  <a:moveTo>
                    <a:pt x="358140" y="313944"/>
                  </a:moveTo>
                  <a:lnTo>
                    <a:pt x="179831" y="313944"/>
                  </a:lnTo>
                  <a:lnTo>
                    <a:pt x="218710" y="306241"/>
                  </a:lnTo>
                  <a:lnTo>
                    <a:pt x="250617" y="284726"/>
                  </a:lnTo>
                  <a:lnTo>
                    <a:pt x="272277" y="252673"/>
                  </a:lnTo>
                  <a:lnTo>
                    <a:pt x="280416" y="213360"/>
                  </a:lnTo>
                  <a:lnTo>
                    <a:pt x="280416" y="112776"/>
                  </a:lnTo>
                  <a:lnTo>
                    <a:pt x="313944" y="112776"/>
                  </a:lnTo>
                  <a:lnTo>
                    <a:pt x="246888" y="45720"/>
                  </a:lnTo>
                  <a:lnTo>
                    <a:pt x="358140" y="45720"/>
                  </a:lnTo>
                  <a:lnTo>
                    <a:pt x="358140" y="313944"/>
                  </a:lnTo>
                  <a:close/>
                </a:path>
                <a:path w="358140" h="360045">
                  <a:moveTo>
                    <a:pt x="179831" y="246888"/>
                  </a:moveTo>
                  <a:lnTo>
                    <a:pt x="144779" y="246888"/>
                  </a:lnTo>
                  <a:lnTo>
                    <a:pt x="132093" y="244347"/>
                  </a:lnTo>
                  <a:lnTo>
                    <a:pt x="121548" y="237186"/>
                  </a:lnTo>
                  <a:lnTo>
                    <a:pt x="114236" y="226494"/>
                  </a:lnTo>
                  <a:lnTo>
                    <a:pt x="111251" y="213360"/>
                  </a:lnTo>
                  <a:lnTo>
                    <a:pt x="111251" y="112776"/>
                  </a:lnTo>
                  <a:lnTo>
                    <a:pt x="213360" y="112776"/>
                  </a:lnTo>
                  <a:lnTo>
                    <a:pt x="213360" y="213360"/>
                  </a:lnTo>
                  <a:lnTo>
                    <a:pt x="210384" y="226494"/>
                  </a:lnTo>
                  <a:lnTo>
                    <a:pt x="203077" y="237186"/>
                  </a:lnTo>
                  <a:lnTo>
                    <a:pt x="192530" y="244347"/>
                  </a:lnTo>
                  <a:lnTo>
                    <a:pt x="179831" y="246888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9652" y="376428"/>
              <a:ext cx="275844" cy="2743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1788" y="333756"/>
              <a:ext cx="9486900" cy="643976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75562" y="6234112"/>
            <a:ext cx="2992755" cy="624205"/>
            <a:chOff x="7675562" y="6234112"/>
            <a:chExt cx="2992755" cy="624205"/>
          </a:xfrm>
        </p:grpSpPr>
        <p:sp>
          <p:nvSpPr>
            <p:cNvPr id="3" name="object 3"/>
            <p:cNvSpPr/>
            <p:nvPr/>
          </p:nvSpPr>
          <p:spPr>
            <a:xfrm>
              <a:off x="7675562" y="6234112"/>
              <a:ext cx="2992755" cy="624205"/>
            </a:xfrm>
            <a:custGeom>
              <a:avLst/>
              <a:gdLst/>
              <a:ahLst/>
              <a:cxnLst/>
              <a:rect l="l" t="t" r="r" b="b"/>
              <a:pathLst>
                <a:path w="2992754" h="624204">
                  <a:moveTo>
                    <a:pt x="2992437" y="623887"/>
                  </a:moveTo>
                  <a:lnTo>
                    <a:pt x="0" y="623887"/>
                  </a:lnTo>
                  <a:lnTo>
                    <a:pt x="0" y="0"/>
                  </a:lnTo>
                  <a:lnTo>
                    <a:pt x="2992437" y="0"/>
                  </a:lnTo>
                  <a:lnTo>
                    <a:pt x="2992437" y="623887"/>
                  </a:lnTo>
                  <a:close/>
                </a:path>
              </a:pathLst>
            </a:custGeom>
            <a:solidFill>
              <a:srgbClr val="FFFF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761490" y="6354457"/>
              <a:ext cx="2530373" cy="39352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9625583" y="405384"/>
            <a:ext cx="358140" cy="360045"/>
            <a:chOff x="9625583" y="405384"/>
            <a:chExt cx="358140" cy="360045"/>
          </a:xfrm>
        </p:grpSpPr>
        <p:sp>
          <p:nvSpPr>
            <p:cNvPr id="6" name="object 6"/>
            <p:cNvSpPr/>
            <p:nvPr/>
          </p:nvSpPr>
          <p:spPr>
            <a:xfrm>
              <a:off x="9625583" y="405384"/>
              <a:ext cx="358140" cy="360045"/>
            </a:xfrm>
            <a:custGeom>
              <a:avLst/>
              <a:gdLst/>
              <a:ahLst/>
              <a:cxnLst/>
              <a:rect l="l" t="t" r="r" b="b"/>
              <a:pathLst>
                <a:path w="358140" h="360045">
                  <a:moveTo>
                    <a:pt x="358140" y="359663"/>
                  </a:moveTo>
                  <a:lnTo>
                    <a:pt x="0" y="359663"/>
                  </a:lnTo>
                  <a:lnTo>
                    <a:pt x="0" y="0"/>
                  </a:lnTo>
                  <a:lnTo>
                    <a:pt x="358140" y="0"/>
                  </a:lnTo>
                  <a:lnTo>
                    <a:pt x="358140" y="45719"/>
                  </a:lnTo>
                  <a:lnTo>
                    <a:pt x="245364" y="45719"/>
                  </a:lnTo>
                  <a:lnTo>
                    <a:pt x="178308" y="112775"/>
                  </a:lnTo>
                  <a:lnTo>
                    <a:pt x="44196" y="112775"/>
                  </a:lnTo>
                  <a:lnTo>
                    <a:pt x="44196" y="213359"/>
                  </a:lnTo>
                  <a:lnTo>
                    <a:pt x="52164" y="252566"/>
                  </a:lnTo>
                  <a:lnTo>
                    <a:pt x="73771" y="284583"/>
                  </a:lnTo>
                  <a:lnTo>
                    <a:pt x="105735" y="306134"/>
                  </a:lnTo>
                  <a:lnTo>
                    <a:pt x="144780" y="313943"/>
                  </a:lnTo>
                  <a:lnTo>
                    <a:pt x="358140" y="313943"/>
                  </a:lnTo>
                  <a:lnTo>
                    <a:pt x="358140" y="359663"/>
                  </a:lnTo>
                  <a:close/>
                </a:path>
                <a:path w="358140" h="360045">
                  <a:moveTo>
                    <a:pt x="358140" y="313943"/>
                  </a:moveTo>
                  <a:lnTo>
                    <a:pt x="178308" y="313943"/>
                  </a:lnTo>
                  <a:lnTo>
                    <a:pt x="217888" y="306134"/>
                  </a:lnTo>
                  <a:lnTo>
                    <a:pt x="250188" y="284583"/>
                  </a:lnTo>
                  <a:lnTo>
                    <a:pt x="272075" y="252566"/>
                  </a:lnTo>
                  <a:lnTo>
                    <a:pt x="280416" y="213359"/>
                  </a:lnTo>
                  <a:lnTo>
                    <a:pt x="280416" y="112775"/>
                  </a:lnTo>
                  <a:lnTo>
                    <a:pt x="313944" y="112775"/>
                  </a:lnTo>
                  <a:lnTo>
                    <a:pt x="245364" y="45719"/>
                  </a:lnTo>
                  <a:lnTo>
                    <a:pt x="358140" y="45719"/>
                  </a:lnTo>
                  <a:lnTo>
                    <a:pt x="358140" y="313943"/>
                  </a:lnTo>
                  <a:close/>
                </a:path>
                <a:path w="358140" h="360045">
                  <a:moveTo>
                    <a:pt x="178308" y="246887"/>
                  </a:moveTo>
                  <a:lnTo>
                    <a:pt x="144780" y="246887"/>
                  </a:lnTo>
                  <a:lnTo>
                    <a:pt x="131915" y="244240"/>
                  </a:lnTo>
                  <a:lnTo>
                    <a:pt x="121310" y="237043"/>
                  </a:lnTo>
                  <a:lnTo>
                    <a:pt x="114058" y="226387"/>
                  </a:lnTo>
                  <a:lnTo>
                    <a:pt x="111251" y="213359"/>
                  </a:lnTo>
                  <a:lnTo>
                    <a:pt x="111251" y="112775"/>
                  </a:lnTo>
                  <a:lnTo>
                    <a:pt x="211836" y="112775"/>
                  </a:lnTo>
                  <a:lnTo>
                    <a:pt x="211836" y="213359"/>
                  </a:lnTo>
                  <a:lnTo>
                    <a:pt x="209538" y="226387"/>
                  </a:lnTo>
                  <a:lnTo>
                    <a:pt x="202458" y="237043"/>
                  </a:lnTo>
                  <a:lnTo>
                    <a:pt x="191685" y="244240"/>
                  </a:lnTo>
                  <a:lnTo>
                    <a:pt x="178308" y="246887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6731" y="448055"/>
              <a:ext cx="275844" cy="27432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128504" y="333756"/>
            <a:ext cx="358140" cy="360045"/>
            <a:chOff x="10128504" y="333756"/>
            <a:chExt cx="358140" cy="360045"/>
          </a:xfrm>
        </p:grpSpPr>
        <p:sp>
          <p:nvSpPr>
            <p:cNvPr id="9" name="object 9"/>
            <p:cNvSpPr/>
            <p:nvPr/>
          </p:nvSpPr>
          <p:spPr>
            <a:xfrm>
              <a:off x="10128504" y="333756"/>
              <a:ext cx="358140" cy="360045"/>
            </a:xfrm>
            <a:custGeom>
              <a:avLst/>
              <a:gdLst/>
              <a:ahLst/>
              <a:cxnLst/>
              <a:rect l="l" t="t" r="r" b="b"/>
              <a:pathLst>
                <a:path w="358140" h="360045">
                  <a:moveTo>
                    <a:pt x="358140" y="359664"/>
                  </a:moveTo>
                  <a:lnTo>
                    <a:pt x="0" y="359664"/>
                  </a:lnTo>
                  <a:lnTo>
                    <a:pt x="0" y="0"/>
                  </a:lnTo>
                  <a:lnTo>
                    <a:pt x="358140" y="0"/>
                  </a:lnTo>
                  <a:lnTo>
                    <a:pt x="358140" y="45720"/>
                  </a:lnTo>
                  <a:lnTo>
                    <a:pt x="246888" y="45720"/>
                  </a:lnTo>
                  <a:lnTo>
                    <a:pt x="179831" y="112776"/>
                  </a:lnTo>
                  <a:lnTo>
                    <a:pt x="44196" y="112776"/>
                  </a:lnTo>
                  <a:lnTo>
                    <a:pt x="44196" y="213360"/>
                  </a:lnTo>
                  <a:lnTo>
                    <a:pt x="52343" y="252673"/>
                  </a:lnTo>
                  <a:lnTo>
                    <a:pt x="74009" y="284726"/>
                  </a:lnTo>
                  <a:lnTo>
                    <a:pt x="105914" y="306241"/>
                  </a:lnTo>
                  <a:lnTo>
                    <a:pt x="144779" y="313944"/>
                  </a:lnTo>
                  <a:lnTo>
                    <a:pt x="358140" y="313944"/>
                  </a:lnTo>
                  <a:lnTo>
                    <a:pt x="358140" y="359664"/>
                  </a:lnTo>
                  <a:close/>
                </a:path>
                <a:path w="358140" h="360045">
                  <a:moveTo>
                    <a:pt x="358140" y="313944"/>
                  </a:moveTo>
                  <a:lnTo>
                    <a:pt x="179831" y="313944"/>
                  </a:lnTo>
                  <a:lnTo>
                    <a:pt x="218710" y="306241"/>
                  </a:lnTo>
                  <a:lnTo>
                    <a:pt x="250617" y="284726"/>
                  </a:lnTo>
                  <a:lnTo>
                    <a:pt x="272277" y="252673"/>
                  </a:lnTo>
                  <a:lnTo>
                    <a:pt x="280416" y="213360"/>
                  </a:lnTo>
                  <a:lnTo>
                    <a:pt x="280416" y="112776"/>
                  </a:lnTo>
                  <a:lnTo>
                    <a:pt x="313944" y="112776"/>
                  </a:lnTo>
                  <a:lnTo>
                    <a:pt x="246888" y="45720"/>
                  </a:lnTo>
                  <a:lnTo>
                    <a:pt x="358140" y="45720"/>
                  </a:lnTo>
                  <a:lnTo>
                    <a:pt x="358140" y="313944"/>
                  </a:lnTo>
                  <a:close/>
                </a:path>
                <a:path w="358140" h="360045">
                  <a:moveTo>
                    <a:pt x="179831" y="246888"/>
                  </a:moveTo>
                  <a:lnTo>
                    <a:pt x="144779" y="246888"/>
                  </a:lnTo>
                  <a:lnTo>
                    <a:pt x="132093" y="244347"/>
                  </a:lnTo>
                  <a:lnTo>
                    <a:pt x="121548" y="237186"/>
                  </a:lnTo>
                  <a:lnTo>
                    <a:pt x="114236" y="226494"/>
                  </a:lnTo>
                  <a:lnTo>
                    <a:pt x="111251" y="213360"/>
                  </a:lnTo>
                  <a:lnTo>
                    <a:pt x="111251" y="112776"/>
                  </a:lnTo>
                  <a:lnTo>
                    <a:pt x="213360" y="112776"/>
                  </a:lnTo>
                  <a:lnTo>
                    <a:pt x="213360" y="213360"/>
                  </a:lnTo>
                  <a:lnTo>
                    <a:pt x="210384" y="226494"/>
                  </a:lnTo>
                  <a:lnTo>
                    <a:pt x="203077" y="237186"/>
                  </a:lnTo>
                  <a:lnTo>
                    <a:pt x="192530" y="244347"/>
                  </a:lnTo>
                  <a:lnTo>
                    <a:pt x="179831" y="246888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9652" y="376428"/>
              <a:ext cx="275844" cy="27432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4439" y="1249680"/>
            <a:ext cx="7136892" cy="435864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2300" y="3543300"/>
            <a:ext cx="316230" cy="317500"/>
            <a:chOff x="8242300" y="3543300"/>
            <a:chExt cx="316230" cy="317500"/>
          </a:xfrm>
        </p:grpSpPr>
        <p:sp>
          <p:nvSpPr>
            <p:cNvPr id="3" name="object 3"/>
            <p:cNvSpPr/>
            <p:nvPr/>
          </p:nvSpPr>
          <p:spPr>
            <a:xfrm>
              <a:off x="8256587" y="3557587"/>
              <a:ext cx="287020" cy="288925"/>
            </a:xfrm>
            <a:custGeom>
              <a:avLst/>
              <a:gdLst/>
              <a:ahLst/>
              <a:cxnLst/>
              <a:rect l="l" t="t" r="r" b="b"/>
              <a:pathLst>
                <a:path w="287020" h="288925">
                  <a:moveTo>
                    <a:pt x="143675" y="288925"/>
                  </a:moveTo>
                  <a:lnTo>
                    <a:pt x="98262" y="281559"/>
                  </a:lnTo>
                  <a:lnTo>
                    <a:pt x="58822" y="261051"/>
                  </a:lnTo>
                  <a:lnTo>
                    <a:pt x="27720" y="229778"/>
                  </a:lnTo>
                  <a:lnTo>
                    <a:pt x="7324" y="190122"/>
                  </a:lnTo>
                  <a:lnTo>
                    <a:pt x="0" y="144462"/>
                  </a:lnTo>
                  <a:lnTo>
                    <a:pt x="7324" y="98802"/>
                  </a:lnTo>
                  <a:lnTo>
                    <a:pt x="27720" y="59146"/>
                  </a:lnTo>
                  <a:lnTo>
                    <a:pt x="58822" y="27873"/>
                  </a:lnTo>
                  <a:lnTo>
                    <a:pt x="98262" y="7365"/>
                  </a:lnTo>
                  <a:lnTo>
                    <a:pt x="143675" y="0"/>
                  </a:lnTo>
                  <a:lnTo>
                    <a:pt x="189078" y="7363"/>
                  </a:lnTo>
                  <a:lnTo>
                    <a:pt x="228493" y="27857"/>
                  </a:lnTo>
                  <a:lnTo>
                    <a:pt x="259535" y="59091"/>
                  </a:lnTo>
                  <a:lnTo>
                    <a:pt x="279817" y="98672"/>
                  </a:lnTo>
                  <a:lnTo>
                    <a:pt x="286956" y="144208"/>
                  </a:lnTo>
                  <a:lnTo>
                    <a:pt x="279817" y="189992"/>
                  </a:lnTo>
                  <a:lnTo>
                    <a:pt x="259535" y="229724"/>
                  </a:lnTo>
                  <a:lnTo>
                    <a:pt x="228493" y="261034"/>
                  </a:lnTo>
                  <a:lnTo>
                    <a:pt x="189078" y="281557"/>
                  </a:lnTo>
                  <a:lnTo>
                    <a:pt x="143675" y="288925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242300" y="3543300"/>
              <a:ext cx="316230" cy="317500"/>
            </a:xfrm>
            <a:custGeom>
              <a:avLst/>
              <a:gdLst/>
              <a:ahLst/>
              <a:cxnLst/>
              <a:rect l="l" t="t" r="r" b="b"/>
              <a:pathLst>
                <a:path w="316229" h="317500">
                  <a:moveTo>
                    <a:pt x="174091" y="316229"/>
                  </a:moveTo>
                  <a:lnTo>
                    <a:pt x="141820" y="316229"/>
                  </a:lnTo>
                  <a:lnTo>
                    <a:pt x="118478" y="312420"/>
                  </a:lnTo>
                  <a:lnTo>
                    <a:pt x="82626" y="297179"/>
                  </a:lnTo>
                  <a:lnTo>
                    <a:pt x="46240" y="270510"/>
                  </a:lnTo>
                  <a:lnTo>
                    <a:pt x="22859" y="240029"/>
                  </a:lnTo>
                  <a:lnTo>
                    <a:pt x="9575" y="212089"/>
                  </a:lnTo>
                  <a:lnTo>
                    <a:pt x="7099" y="205739"/>
                  </a:lnTo>
                  <a:lnTo>
                    <a:pt x="203" y="166370"/>
                  </a:lnTo>
                  <a:lnTo>
                    <a:pt x="0" y="158750"/>
                  </a:lnTo>
                  <a:lnTo>
                    <a:pt x="203" y="149860"/>
                  </a:lnTo>
                  <a:lnTo>
                    <a:pt x="7099" y="110489"/>
                  </a:lnTo>
                  <a:lnTo>
                    <a:pt x="9575" y="104139"/>
                  </a:lnTo>
                  <a:lnTo>
                    <a:pt x="12407" y="96520"/>
                  </a:lnTo>
                  <a:lnTo>
                    <a:pt x="36042" y="57150"/>
                  </a:lnTo>
                  <a:lnTo>
                    <a:pt x="63411" y="30479"/>
                  </a:lnTo>
                  <a:lnTo>
                    <a:pt x="96443" y="11429"/>
                  </a:lnTo>
                  <a:lnTo>
                    <a:pt x="141820" y="0"/>
                  </a:lnTo>
                  <a:lnTo>
                    <a:pt x="174091" y="0"/>
                  </a:lnTo>
                  <a:lnTo>
                    <a:pt x="212293" y="8889"/>
                  </a:lnTo>
                  <a:lnTo>
                    <a:pt x="246316" y="26670"/>
                  </a:lnTo>
                  <a:lnTo>
                    <a:pt x="248378" y="27939"/>
                  </a:lnTo>
                  <a:lnTo>
                    <a:pt x="151650" y="27939"/>
                  </a:lnTo>
                  <a:lnTo>
                    <a:pt x="144360" y="29210"/>
                  </a:lnTo>
                  <a:lnTo>
                    <a:pt x="138607" y="29210"/>
                  </a:lnTo>
                  <a:lnTo>
                    <a:pt x="131533" y="30479"/>
                  </a:lnTo>
                  <a:lnTo>
                    <a:pt x="132232" y="30479"/>
                  </a:lnTo>
                  <a:lnTo>
                    <a:pt x="125285" y="31750"/>
                  </a:lnTo>
                  <a:lnTo>
                    <a:pt x="125971" y="31750"/>
                  </a:lnTo>
                  <a:lnTo>
                    <a:pt x="119151" y="34289"/>
                  </a:lnTo>
                  <a:lnTo>
                    <a:pt x="119837" y="34289"/>
                  </a:lnTo>
                  <a:lnTo>
                    <a:pt x="113156" y="35560"/>
                  </a:lnTo>
                  <a:lnTo>
                    <a:pt x="113830" y="35560"/>
                  </a:lnTo>
                  <a:lnTo>
                    <a:pt x="107302" y="38100"/>
                  </a:lnTo>
                  <a:lnTo>
                    <a:pt x="107950" y="38100"/>
                  </a:lnTo>
                  <a:lnTo>
                    <a:pt x="101587" y="40639"/>
                  </a:lnTo>
                  <a:lnTo>
                    <a:pt x="102209" y="40639"/>
                  </a:lnTo>
                  <a:lnTo>
                    <a:pt x="96011" y="43179"/>
                  </a:lnTo>
                  <a:lnTo>
                    <a:pt x="96621" y="43179"/>
                  </a:lnTo>
                  <a:lnTo>
                    <a:pt x="90614" y="46989"/>
                  </a:lnTo>
                  <a:lnTo>
                    <a:pt x="91198" y="46989"/>
                  </a:lnTo>
                  <a:lnTo>
                    <a:pt x="87312" y="49529"/>
                  </a:lnTo>
                  <a:lnTo>
                    <a:pt x="85940" y="49529"/>
                  </a:lnTo>
                  <a:lnTo>
                    <a:pt x="81711" y="53339"/>
                  </a:lnTo>
                  <a:lnTo>
                    <a:pt x="80860" y="53339"/>
                  </a:lnTo>
                  <a:lnTo>
                    <a:pt x="76784" y="57150"/>
                  </a:lnTo>
                  <a:lnTo>
                    <a:pt x="75958" y="57150"/>
                  </a:lnTo>
                  <a:lnTo>
                    <a:pt x="72043" y="60960"/>
                  </a:lnTo>
                  <a:lnTo>
                    <a:pt x="71247" y="60960"/>
                  </a:lnTo>
                  <a:lnTo>
                    <a:pt x="66255" y="66039"/>
                  </a:lnTo>
                  <a:lnTo>
                    <a:pt x="66738" y="66039"/>
                  </a:lnTo>
                  <a:lnTo>
                    <a:pt x="63166" y="69850"/>
                  </a:lnTo>
                  <a:lnTo>
                    <a:pt x="62433" y="69850"/>
                  </a:lnTo>
                  <a:lnTo>
                    <a:pt x="57924" y="74929"/>
                  </a:lnTo>
                  <a:lnTo>
                    <a:pt x="58356" y="74929"/>
                  </a:lnTo>
                  <a:lnTo>
                    <a:pt x="54089" y="80010"/>
                  </a:lnTo>
                  <a:lnTo>
                    <a:pt x="54495" y="80010"/>
                  </a:lnTo>
                  <a:lnTo>
                    <a:pt x="50495" y="85089"/>
                  </a:lnTo>
                  <a:lnTo>
                    <a:pt x="50876" y="85089"/>
                  </a:lnTo>
                  <a:lnTo>
                    <a:pt x="47878" y="90170"/>
                  </a:lnTo>
                  <a:lnTo>
                    <a:pt x="47485" y="90170"/>
                  </a:lnTo>
                  <a:lnTo>
                    <a:pt x="44721" y="95250"/>
                  </a:lnTo>
                  <a:lnTo>
                    <a:pt x="44361" y="95250"/>
                  </a:lnTo>
                  <a:lnTo>
                    <a:pt x="41186" y="101600"/>
                  </a:lnTo>
                  <a:lnTo>
                    <a:pt x="41490" y="101600"/>
                  </a:lnTo>
                  <a:lnTo>
                    <a:pt x="39184" y="106679"/>
                  </a:lnTo>
                  <a:lnTo>
                    <a:pt x="38874" y="106679"/>
                  </a:lnTo>
                  <a:lnTo>
                    <a:pt x="36736" y="113029"/>
                  </a:lnTo>
                  <a:lnTo>
                    <a:pt x="36550" y="113029"/>
                  </a:lnTo>
                  <a:lnTo>
                    <a:pt x="34290" y="119379"/>
                  </a:lnTo>
                  <a:lnTo>
                    <a:pt x="34493" y="119379"/>
                  </a:lnTo>
                  <a:lnTo>
                    <a:pt x="32562" y="125729"/>
                  </a:lnTo>
                  <a:lnTo>
                    <a:pt x="32740" y="125729"/>
                  </a:lnTo>
                  <a:lnTo>
                    <a:pt x="31127" y="132079"/>
                  </a:lnTo>
                  <a:lnTo>
                    <a:pt x="31280" y="132079"/>
                  </a:lnTo>
                  <a:lnTo>
                    <a:pt x="30010" y="138429"/>
                  </a:lnTo>
                  <a:lnTo>
                    <a:pt x="29209" y="144779"/>
                  </a:lnTo>
                  <a:lnTo>
                    <a:pt x="28818" y="151129"/>
                  </a:lnTo>
                  <a:lnTo>
                    <a:pt x="28604" y="157479"/>
                  </a:lnTo>
                  <a:lnTo>
                    <a:pt x="28727" y="165100"/>
                  </a:lnTo>
                  <a:lnTo>
                    <a:pt x="29273" y="171450"/>
                  </a:lnTo>
                  <a:lnTo>
                    <a:pt x="30124" y="177800"/>
                  </a:lnTo>
                  <a:lnTo>
                    <a:pt x="31280" y="184150"/>
                  </a:lnTo>
                  <a:lnTo>
                    <a:pt x="31127" y="184150"/>
                  </a:lnTo>
                  <a:lnTo>
                    <a:pt x="32740" y="190500"/>
                  </a:lnTo>
                  <a:lnTo>
                    <a:pt x="32562" y="190500"/>
                  </a:lnTo>
                  <a:lnTo>
                    <a:pt x="34493" y="196850"/>
                  </a:lnTo>
                  <a:lnTo>
                    <a:pt x="34290" y="196850"/>
                  </a:lnTo>
                  <a:lnTo>
                    <a:pt x="36550" y="203200"/>
                  </a:lnTo>
                  <a:lnTo>
                    <a:pt x="36309" y="203200"/>
                  </a:lnTo>
                  <a:lnTo>
                    <a:pt x="38874" y="209550"/>
                  </a:lnTo>
                  <a:lnTo>
                    <a:pt x="39184" y="209550"/>
                  </a:lnTo>
                  <a:lnTo>
                    <a:pt x="41490" y="214629"/>
                  </a:lnTo>
                  <a:lnTo>
                    <a:pt x="41186" y="214629"/>
                  </a:lnTo>
                  <a:lnTo>
                    <a:pt x="44361" y="220979"/>
                  </a:lnTo>
                  <a:lnTo>
                    <a:pt x="44721" y="220979"/>
                  </a:lnTo>
                  <a:lnTo>
                    <a:pt x="47485" y="226060"/>
                  </a:lnTo>
                  <a:lnTo>
                    <a:pt x="47878" y="226060"/>
                  </a:lnTo>
                  <a:lnTo>
                    <a:pt x="50876" y="231139"/>
                  </a:lnTo>
                  <a:lnTo>
                    <a:pt x="50495" y="231139"/>
                  </a:lnTo>
                  <a:lnTo>
                    <a:pt x="54495" y="236220"/>
                  </a:lnTo>
                  <a:lnTo>
                    <a:pt x="54089" y="236220"/>
                  </a:lnTo>
                  <a:lnTo>
                    <a:pt x="58356" y="241300"/>
                  </a:lnTo>
                  <a:lnTo>
                    <a:pt x="57924" y="241300"/>
                  </a:lnTo>
                  <a:lnTo>
                    <a:pt x="62433" y="246379"/>
                  </a:lnTo>
                  <a:lnTo>
                    <a:pt x="63166" y="246379"/>
                  </a:lnTo>
                  <a:lnTo>
                    <a:pt x="66738" y="250189"/>
                  </a:lnTo>
                  <a:lnTo>
                    <a:pt x="66255" y="250189"/>
                  </a:lnTo>
                  <a:lnTo>
                    <a:pt x="71247" y="255270"/>
                  </a:lnTo>
                  <a:lnTo>
                    <a:pt x="72043" y="255270"/>
                  </a:lnTo>
                  <a:lnTo>
                    <a:pt x="75958" y="259079"/>
                  </a:lnTo>
                  <a:lnTo>
                    <a:pt x="76784" y="259079"/>
                  </a:lnTo>
                  <a:lnTo>
                    <a:pt x="80860" y="262889"/>
                  </a:lnTo>
                  <a:lnTo>
                    <a:pt x="81711" y="262889"/>
                  </a:lnTo>
                  <a:lnTo>
                    <a:pt x="85940" y="266700"/>
                  </a:lnTo>
                  <a:lnTo>
                    <a:pt x="87312" y="266700"/>
                  </a:lnTo>
                  <a:lnTo>
                    <a:pt x="91198" y="269239"/>
                  </a:lnTo>
                  <a:lnTo>
                    <a:pt x="90614" y="269239"/>
                  </a:lnTo>
                  <a:lnTo>
                    <a:pt x="96621" y="273050"/>
                  </a:lnTo>
                  <a:lnTo>
                    <a:pt x="96011" y="273050"/>
                  </a:lnTo>
                  <a:lnTo>
                    <a:pt x="102209" y="275589"/>
                  </a:lnTo>
                  <a:lnTo>
                    <a:pt x="101587" y="275589"/>
                  </a:lnTo>
                  <a:lnTo>
                    <a:pt x="107950" y="278129"/>
                  </a:lnTo>
                  <a:lnTo>
                    <a:pt x="107302" y="278129"/>
                  </a:lnTo>
                  <a:lnTo>
                    <a:pt x="113830" y="280670"/>
                  </a:lnTo>
                  <a:lnTo>
                    <a:pt x="113156" y="280670"/>
                  </a:lnTo>
                  <a:lnTo>
                    <a:pt x="119837" y="281939"/>
                  </a:lnTo>
                  <a:lnTo>
                    <a:pt x="119151" y="281939"/>
                  </a:lnTo>
                  <a:lnTo>
                    <a:pt x="125971" y="284479"/>
                  </a:lnTo>
                  <a:lnTo>
                    <a:pt x="125285" y="284479"/>
                  </a:lnTo>
                  <a:lnTo>
                    <a:pt x="132232" y="285750"/>
                  </a:lnTo>
                  <a:lnTo>
                    <a:pt x="131533" y="285750"/>
                  </a:lnTo>
                  <a:lnTo>
                    <a:pt x="138607" y="287020"/>
                  </a:lnTo>
                  <a:lnTo>
                    <a:pt x="144360" y="287020"/>
                  </a:lnTo>
                  <a:lnTo>
                    <a:pt x="151650" y="288289"/>
                  </a:lnTo>
                  <a:lnTo>
                    <a:pt x="248378" y="288289"/>
                  </a:lnTo>
                  <a:lnTo>
                    <a:pt x="246316" y="289560"/>
                  </a:lnTo>
                  <a:lnTo>
                    <a:pt x="204939" y="309879"/>
                  </a:lnTo>
                  <a:lnTo>
                    <a:pt x="197434" y="312420"/>
                  </a:lnTo>
                  <a:lnTo>
                    <a:pt x="174091" y="316229"/>
                  </a:lnTo>
                  <a:close/>
                </a:path>
                <a:path w="316229" h="317500">
                  <a:moveTo>
                    <a:pt x="230543" y="50800"/>
                  </a:moveTo>
                  <a:lnTo>
                    <a:pt x="224713" y="46989"/>
                  </a:lnTo>
                  <a:lnTo>
                    <a:pt x="225298" y="46989"/>
                  </a:lnTo>
                  <a:lnTo>
                    <a:pt x="219290" y="43179"/>
                  </a:lnTo>
                  <a:lnTo>
                    <a:pt x="219900" y="43179"/>
                  </a:lnTo>
                  <a:lnTo>
                    <a:pt x="213702" y="40639"/>
                  </a:lnTo>
                  <a:lnTo>
                    <a:pt x="214325" y="40639"/>
                  </a:lnTo>
                  <a:lnTo>
                    <a:pt x="207962" y="38100"/>
                  </a:lnTo>
                  <a:lnTo>
                    <a:pt x="208610" y="38100"/>
                  </a:lnTo>
                  <a:lnTo>
                    <a:pt x="202082" y="35560"/>
                  </a:lnTo>
                  <a:lnTo>
                    <a:pt x="202755" y="35560"/>
                  </a:lnTo>
                  <a:lnTo>
                    <a:pt x="196075" y="34289"/>
                  </a:lnTo>
                  <a:lnTo>
                    <a:pt x="196761" y="34289"/>
                  </a:lnTo>
                  <a:lnTo>
                    <a:pt x="189941" y="31750"/>
                  </a:lnTo>
                  <a:lnTo>
                    <a:pt x="190626" y="31750"/>
                  </a:lnTo>
                  <a:lnTo>
                    <a:pt x="183680" y="30479"/>
                  </a:lnTo>
                  <a:lnTo>
                    <a:pt x="184391" y="30479"/>
                  </a:lnTo>
                  <a:lnTo>
                    <a:pt x="177304" y="29210"/>
                  </a:lnTo>
                  <a:lnTo>
                    <a:pt x="171551" y="29210"/>
                  </a:lnTo>
                  <a:lnTo>
                    <a:pt x="164261" y="27939"/>
                  </a:lnTo>
                  <a:lnTo>
                    <a:pt x="248378" y="27939"/>
                  </a:lnTo>
                  <a:lnTo>
                    <a:pt x="252501" y="30479"/>
                  </a:lnTo>
                  <a:lnTo>
                    <a:pt x="258470" y="35560"/>
                  </a:lnTo>
                  <a:lnTo>
                    <a:pt x="264198" y="40639"/>
                  </a:lnTo>
                  <a:lnTo>
                    <a:pt x="269684" y="45720"/>
                  </a:lnTo>
                  <a:lnTo>
                    <a:pt x="273599" y="49529"/>
                  </a:lnTo>
                  <a:lnTo>
                    <a:pt x="229971" y="49529"/>
                  </a:lnTo>
                  <a:lnTo>
                    <a:pt x="230543" y="50800"/>
                  </a:lnTo>
                  <a:close/>
                </a:path>
                <a:path w="316229" h="317500">
                  <a:moveTo>
                    <a:pt x="85369" y="50800"/>
                  </a:moveTo>
                  <a:lnTo>
                    <a:pt x="85940" y="49529"/>
                  </a:lnTo>
                  <a:lnTo>
                    <a:pt x="87312" y="49529"/>
                  </a:lnTo>
                  <a:lnTo>
                    <a:pt x="85369" y="50800"/>
                  </a:lnTo>
                  <a:close/>
                </a:path>
                <a:path w="316229" h="317500">
                  <a:moveTo>
                    <a:pt x="235610" y="54610"/>
                  </a:moveTo>
                  <a:lnTo>
                    <a:pt x="229971" y="49529"/>
                  </a:lnTo>
                  <a:lnTo>
                    <a:pt x="273599" y="49529"/>
                  </a:lnTo>
                  <a:lnTo>
                    <a:pt x="274904" y="50800"/>
                  </a:lnTo>
                  <a:lnTo>
                    <a:pt x="276890" y="53339"/>
                  </a:lnTo>
                  <a:lnTo>
                    <a:pt x="235051" y="53339"/>
                  </a:lnTo>
                  <a:lnTo>
                    <a:pt x="235610" y="54610"/>
                  </a:lnTo>
                  <a:close/>
                </a:path>
                <a:path w="316229" h="317500">
                  <a:moveTo>
                    <a:pt x="80302" y="54610"/>
                  </a:moveTo>
                  <a:lnTo>
                    <a:pt x="80860" y="53339"/>
                  </a:lnTo>
                  <a:lnTo>
                    <a:pt x="81711" y="53339"/>
                  </a:lnTo>
                  <a:lnTo>
                    <a:pt x="80302" y="54610"/>
                  </a:lnTo>
                  <a:close/>
                </a:path>
                <a:path w="316229" h="317500">
                  <a:moveTo>
                    <a:pt x="240487" y="58420"/>
                  </a:moveTo>
                  <a:lnTo>
                    <a:pt x="235051" y="53339"/>
                  </a:lnTo>
                  <a:lnTo>
                    <a:pt x="276890" y="53339"/>
                  </a:lnTo>
                  <a:lnTo>
                    <a:pt x="279869" y="57150"/>
                  </a:lnTo>
                  <a:lnTo>
                    <a:pt x="239953" y="57150"/>
                  </a:lnTo>
                  <a:lnTo>
                    <a:pt x="240487" y="58420"/>
                  </a:lnTo>
                  <a:close/>
                </a:path>
                <a:path w="316229" h="317500">
                  <a:moveTo>
                    <a:pt x="75425" y="58420"/>
                  </a:moveTo>
                  <a:lnTo>
                    <a:pt x="75958" y="57150"/>
                  </a:lnTo>
                  <a:lnTo>
                    <a:pt x="76784" y="57150"/>
                  </a:lnTo>
                  <a:lnTo>
                    <a:pt x="75425" y="58420"/>
                  </a:lnTo>
                  <a:close/>
                </a:path>
                <a:path w="316229" h="317500">
                  <a:moveTo>
                    <a:pt x="245173" y="62229"/>
                  </a:moveTo>
                  <a:lnTo>
                    <a:pt x="239953" y="57150"/>
                  </a:lnTo>
                  <a:lnTo>
                    <a:pt x="279869" y="57150"/>
                  </a:lnTo>
                  <a:lnTo>
                    <a:pt x="282681" y="60960"/>
                  </a:lnTo>
                  <a:lnTo>
                    <a:pt x="244665" y="60960"/>
                  </a:lnTo>
                  <a:lnTo>
                    <a:pt x="245173" y="62229"/>
                  </a:lnTo>
                  <a:close/>
                </a:path>
                <a:path w="316229" h="317500">
                  <a:moveTo>
                    <a:pt x="70739" y="62229"/>
                  </a:moveTo>
                  <a:lnTo>
                    <a:pt x="71247" y="60960"/>
                  </a:lnTo>
                  <a:lnTo>
                    <a:pt x="72043" y="60960"/>
                  </a:lnTo>
                  <a:lnTo>
                    <a:pt x="70739" y="62229"/>
                  </a:lnTo>
                  <a:close/>
                </a:path>
                <a:path w="316229" h="317500">
                  <a:moveTo>
                    <a:pt x="253936" y="71120"/>
                  </a:moveTo>
                  <a:lnTo>
                    <a:pt x="249174" y="66039"/>
                  </a:lnTo>
                  <a:lnTo>
                    <a:pt x="249656" y="66039"/>
                  </a:lnTo>
                  <a:lnTo>
                    <a:pt x="244665" y="60960"/>
                  </a:lnTo>
                  <a:lnTo>
                    <a:pt x="282681" y="60960"/>
                  </a:lnTo>
                  <a:lnTo>
                    <a:pt x="284556" y="63500"/>
                  </a:lnTo>
                  <a:lnTo>
                    <a:pt x="288950" y="69850"/>
                  </a:lnTo>
                  <a:lnTo>
                    <a:pt x="253479" y="69850"/>
                  </a:lnTo>
                  <a:lnTo>
                    <a:pt x="253936" y="71120"/>
                  </a:lnTo>
                  <a:close/>
                </a:path>
                <a:path w="316229" h="317500">
                  <a:moveTo>
                    <a:pt x="61975" y="71120"/>
                  </a:moveTo>
                  <a:lnTo>
                    <a:pt x="62433" y="69850"/>
                  </a:lnTo>
                  <a:lnTo>
                    <a:pt x="63166" y="69850"/>
                  </a:lnTo>
                  <a:lnTo>
                    <a:pt x="61975" y="71120"/>
                  </a:lnTo>
                  <a:close/>
                </a:path>
                <a:path w="316229" h="317500">
                  <a:moveTo>
                    <a:pt x="268782" y="91439"/>
                  </a:moveTo>
                  <a:lnTo>
                    <a:pt x="265036" y="85089"/>
                  </a:lnTo>
                  <a:lnTo>
                    <a:pt x="265417" y="85089"/>
                  </a:lnTo>
                  <a:lnTo>
                    <a:pt x="261416" y="80010"/>
                  </a:lnTo>
                  <a:lnTo>
                    <a:pt x="261823" y="80010"/>
                  </a:lnTo>
                  <a:lnTo>
                    <a:pt x="257555" y="74929"/>
                  </a:lnTo>
                  <a:lnTo>
                    <a:pt x="257987" y="74929"/>
                  </a:lnTo>
                  <a:lnTo>
                    <a:pt x="253479" y="69850"/>
                  </a:lnTo>
                  <a:lnTo>
                    <a:pt x="288950" y="69850"/>
                  </a:lnTo>
                  <a:lnTo>
                    <a:pt x="293052" y="76200"/>
                  </a:lnTo>
                  <a:lnTo>
                    <a:pt x="296862" y="82550"/>
                  </a:lnTo>
                  <a:lnTo>
                    <a:pt x="300342" y="88900"/>
                  </a:lnTo>
                  <a:lnTo>
                    <a:pt x="300869" y="90170"/>
                  </a:lnTo>
                  <a:lnTo>
                    <a:pt x="268427" y="90170"/>
                  </a:lnTo>
                  <a:lnTo>
                    <a:pt x="268782" y="91439"/>
                  </a:lnTo>
                  <a:close/>
                </a:path>
                <a:path w="316229" h="317500">
                  <a:moveTo>
                    <a:pt x="47129" y="91439"/>
                  </a:moveTo>
                  <a:lnTo>
                    <a:pt x="47485" y="90170"/>
                  </a:lnTo>
                  <a:lnTo>
                    <a:pt x="47878" y="90170"/>
                  </a:lnTo>
                  <a:lnTo>
                    <a:pt x="47129" y="91439"/>
                  </a:lnTo>
                  <a:close/>
                </a:path>
                <a:path w="316229" h="317500">
                  <a:moveTo>
                    <a:pt x="271881" y="96520"/>
                  </a:moveTo>
                  <a:lnTo>
                    <a:pt x="268427" y="90170"/>
                  </a:lnTo>
                  <a:lnTo>
                    <a:pt x="300869" y="90170"/>
                  </a:lnTo>
                  <a:lnTo>
                    <a:pt x="302977" y="95250"/>
                  </a:lnTo>
                  <a:lnTo>
                    <a:pt x="271551" y="95250"/>
                  </a:lnTo>
                  <a:lnTo>
                    <a:pt x="271881" y="96520"/>
                  </a:lnTo>
                  <a:close/>
                </a:path>
                <a:path w="316229" h="317500">
                  <a:moveTo>
                    <a:pt x="44030" y="96520"/>
                  </a:moveTo>
                  <a:lnTo>
                    <a:pt x="44361" y="95250"/>
                  </a:lnTo>
                  <a:lnTo>
                    <a:pt x="44721" y="95250"/>
                  </a:lnTo>
                  <a:lnTo>
                    <a:pt x="44030" y="96520"/>
                  </a:lnTo>
                  <a:close/>
                </a:path>
                <a:path w="316229" h="317500">
                  <a:moveTo>
                    <a:pt x="277304" y="107950"/>
                  </a:moveTo>
                  <a:lnTo>
                    <a:pt x="274421" y="101600"/>
                  </a:lnTo>
                  <a:lnTo>
                    <a:pt x="274726" y="101600"/>
                  </a:lnTo>
                  <a:lnTo>
                    <a:pt x="271551" y="95250"/>
                  </a:lnTo>
                  <a:lnTo>
                    <a:pt x="302977" y="95250"/>
                  </a:lnTo>
                  <a:lnTo>
                    <a:pt x="303504" y="96520"/>
                  </a:lnTo>
                  <a:lnTo>
                    <a:pt x="306336" y="104139"/>
                  </a:lnTo>
                  <a:lnTo>
                    <a:pt x="307332" y="106679"/>
                  </a:lnTo>
                  <a:lnTo>
                    <a:pt x="277037" y="106679"/>
                  </a:lnTo>
                  <a:lnTo>
                    <a:pt x="277304" y="107950"/>
                  </a:lnTo>
                  <a:close/>
                </a:path>
                <a:path w="316229" h="317500">
                  <a:moveTo>
                    <a:pt x="38607" y="107950"/>
                  </a:moveTo>
                  <a:lnTo>
                    <a:pt x="38874" y="106679"/>
                  </a:lnTo>
                  <a:lnTo>
                    <a:pt x="39184" y="106679"/>
                  </a:lnTo>
                  <a:lnTo>
                    <a:pt x="38607" y="107950"/>
                  </a:lnTo>
                  <a:close/>
                </a:path>
                <a:path w="316229" h="317500">
                  <a:moveTo>
                    <a:pt x="279603" y="114300"/>
                  </a:moveTo>
                  <a:lnTo>
                    <a:pt x="277037" y="106679"/>
                  </a:lnTo>
                  <a:lnTo>
                    <a:pt x="307332" y="106679"/>
                  </a:lnTo>
                  <a:lnTo>
                    <a:pt x="308825" y="110489"/>
                  </a:lnTo>
                  <a:lnTo>
                    <a:pt x="309532" y="113029"/>
                  </a:lnTo>
                  <a:lnTo>
                    <a:pt x="279361" y="113029"/>
                  </a:lnTo>
                  <a:lnTo>
                    <a:pt x="279603" y="114300"/>
                  </a:lnTo>
                  <a:close/>
                </a:path>
                <a:path w="316229" h="317500">
                  <a:moveTo>
                    <a:pt x="36309" y="114300"/>
                  </a:moveTo>
                  <a:lnTo>
                    <a:pt x="36550" y="113029"/>
                  </a:lnTo>
                  <a:lnTo>
                    <a:pt x="36736" y="113029"/>
                  </a:lnTo>
                  <a:lnTo>
                    <a:pt x="36309" y="114300"/>
                  </a:lnTo>
                  <a:close/>
                </a:path>
                <a:path w="316229" h="317500">
                  <a:moveTo>
                    <a:pt x="315912" y="158750"/>
                  </a:moveTo>
                  <a:lnTo>
                    <a:pt x="287337" y="158750"/>
                  </a:lnTo>
                  <a:lnTo>
                    <a:pt x="287337" y="157479"/>
                  </a:lnTo>
                  <a:lnTo>
                    <a:pt x="287159" y="151129"/>
                  </a:lnTo>
                  <a:lnTo>
                    <a:pt x="286639" y="144779"/>
                  </a:lnTo>
                  <a:lnTo>
                    <a:pt x="285800" y="138429"/>
                  </a:lnTo>
                  <a:lnTo>
                    <a:pt x="284632" y="132079"/>
                  </a:lnTo>
                  <a:lnTo>
                    <a:pt x="284784" y="132079"/>
                  </a:lnTo>
                  <a:lnTo>
                    <a:pt x="283171" y="125729"/>
                  </a:lnTo>
                  <a:lnTo>
                    <a:pt x="283349" y="125729"/>
                  </a:lnTo>
                  <a:lnTo>
                    <a:pt x="281419" y="119379"/>
                  </a:lnTo>
                  <a:lnTo>
                    <a:pt x="281622" y="119379"/>
                  </a:lnTo>
                  <a:lnTo>
                    <a:pt x="279361" y="113029"/>
                  </a:lnTo>
                  <a:lnTo>
                    <a:pt x="309532" y="113029"/>
                  </a:lnTo>
                  <a:lnTo>
                    <a:pt x="315709" y="149860"/>
                  </a:lnTo>
                  <a:lnTo>
                    <a:pt x="315912" y="158750"/>
                  </a:lnTo>
                  <a:close/>
                </a:path>
                <a:path w="316229" h="317500">
                  <a:moveTo>
                    <a:pt x="28727" y="152400"/>
                  </a:moveTo>
                  <a:lnTo>
                    <a:pt x="28752" y="151129"/>
                  </a:lnTo>
                  <a:lnTo>
                    <a:pt x="28727" y="152400"/>
                  </a:lnTo>
                  <a:close/>
                </a:path>
                <a:path w="316229" h="317500">
                  <a:moveTo>
                    <a:pt x="287185" y="152400"/>
                  </a:moveTo>
                  <a:lnTo>
                    <a:pt x="287094" y="151129"/>
                  </a:lnTo>
                  <a:lnTo>
                    <a:pt x="287185" y="152400"/>
                  </a:lnTo>
                  <a:close/>
                </a:path>
                <a:path w="316229" h="317500">
                  <a:moveTo>
                    <a:pt x="28589" y="158114"/>
                  </a:moveTo>
                  <a:lnTo>
                    <a:pt x="28575" y="157479"/>
                  </a:lnTo>
                  <a:lnTo>
                    <a:pt x="28589" y="158114"/>
                  </a:lnTo>
                  <a:close/>
                </a:path>
                <a:path w="316229" h="317500">
                  <a:moveTo>
                    <a:pt x="287322" y="158114"/>
                  </a:moveTo>
                  <a:lnTo>
                    <a:pt x="287307" y="157479"/>
                  </a:lnTo>
                  <a:lnTo>
                    <a:pt x="287322" y="158114"/>
                  </a:lnTo>
                  <a:close/>
                </a:path>
                <a:path w="316229" h="317500">
                  <a:moveTo>
                    <a:pt x="28604" y="158750"/>
                  </a:moveTo>
                  <a:lnTo>
                    <a:pt x="28589" y="158114"/>
                  </a:lnTo>
                  <a:lnTo>
                    <a:pt x="28604" y="158750"/>
                  </a:lnTo>
                  <a:close/>
                </a:path>
                <a:path w="316229" h="317500">
                  <a:moveTo>
                    <a:pt x="307332" y="209550"/>
                  </a:moveTo>
                  <a:lnTo>
                    <a:pt x="277037" y="209550"/>
                  </a:lnTo>
                  <a:lnTo>
                    <a:pt x="279603" y="203200"/>
                  </a:lnTo>
                  <a:lnTo>
                    <a:pt x="279361" y="203200"/>
                  </a:lnTo>
                  <a:lnTo>
                    <a:pt x="281622" y="196850"/>
                  </a:lnTo>
                  <a:lnTo>
                    <a:pt x="281419" y="196850"/>
                  </a:lnTo>
                  <a:lnTo>
                    <a:pt x="283349" y="190500"/>
                  </a:lnTo>
                  <a:lnTo>
                    <a:pt x="283171" y="190500"/>
                  </a:lnTo>
                  <a:lnTo>
                    <a:pt x="284784" y="184150"/>
                  </a:lnTo>
                  <a:lnTo>
                    <a:pt x="284632" y="184150"/>
                  </a:lnTo>
                  <a:lnTo>
                    <a:pt x="285902" y="177800"/>
                  </a:lnTo>
                  <a:lnTo>
                    <a:pt x="286715" y="171450"/>
                  </a:lnTo>
                  <a:lnTo>
                    <a:pt x="287185" y="165100"/>
                  </a:lnTo>
                  <a:lnTo>
                    <a:pt x="287322" y="158114"/>
                  </a:lnTo>
                  <a:lnTo>
                    <a:pt x="287337" y="158750"/>
                  </a:lnTo>
                  <a:lnTo>
                    <a:pt x="315912" y="158750"/>
                  </a:lnTo>
                  <a:lnTo>
                    <a:pt x="310946" y="198120"/>
                  </a:lnTo>
                  <a:lnTo>
                    <a:pt x="308825" y="205739"/>
                  </a:lnTo>
                  <a:lnTo>
                    <a:pt x="307332" y="209550"/>
                  </a:lnTo>
                  <a:close/>
                </a:path>
                <a:path w="316229" h="317500">
                  <a:moveTo>
                    <a:pt x="39184" y="209550"/>
                  </a:moveTo>
                  <a:lnTo>
                    <a:pt x="38874" y="209550"/>
                  </a:lnTo>
                  <a:lnTo>
                    <a:pt x="38607" y="208279"/>
                  </a:lnTo>
                  <a:lnTo>
                    <a:pt x="39184" y="209550"/>
                  </a:lnTo>
                  <a:close/>
                </a:path>
                <a:path w="316229" h="317500">
                  <a:moveTo>
                    <a:pt x="302977" y="220979"/>
                  </a:moveTo>
                  <a:lnTo>
                    <a:pt x="271551" y="220979"/>
                  </a:lnTo>
                  <a:lnTo>
                    <a:pt x="274726" y="214629"/>
                  </a:lnTo>
                  <a:lnTo>
                    <a:pt x="274421" y="214629"/>
                  </a:lnTo>
                  <a:lnTo>
                    <a:pt x="277304" y="208279"/>
                  </a:lnTo>
                  <a:lnTo>
                    <a:pt x="277037" y="209550"/>
                  </a:lnTo>
                  <a:lnTo>
                    <a:pt x="307332" y="209550"/>
                  </a:lnTo>
                  <a:lnTo>
                    <a:pt x="306336" y="212089"/>
                  </a:lnTo>
                  <a:lnTo>
                    <a:pt x="303504" y="219710"/>
                  </a:lnTo>
                  <a:lnTo>
                    <a:pt x="302977" y="220979"/>
                  </a:lnTo>
                  <a:close/>
                </a:path>
                <a:path w="316229" h="317500">
                  <a:moveTo>
                    <a:pt x="44721" y="220979"/>
                  </a:moveTo>
                  <a:lnTo>
                    <a:pt x="44361" y="220979"/>
                  </a:lnTo>
                  <a:lnTo>
                    <a:pt x="44030" y="219710"/>
                  </a:lnTo>
                  <a:lnTo>
                    <a:pt x="44721" y="220979"/>
                  </a:lnTo>
                  <a:close/>
                </a:path>
                <a:path w="316229" h="317500">
                  <a:moveTo>
                    <a:pt x="300869" y="226060"/>
                  </a:moveTo>
                  <a:lnTo>
                    <a:pt x="268427" y="226060"/>
                  </a:lnTo>
                  <a:lnTo>
                    <a:pt x="271881" y="219710"/>
                  </a:lnTo>
                  <a:lnTo>
                    <a:pt x="271551" y="220979"/>
                  </a:lnTo>
                  <a:lnTo>
                    <a:pt x="302977" y="220979"/>
                  </a:lnTo>
                  <a:lnTo>
                    <a:pt x="300869" y="226060"/>
                  </a:lnTo>
                  <a:close/>
                </a:path>
                <a:path w="316229" h="317500">
                  <a:moveTo>
                    <a:pt x="47878" y="226060"/>
                  </a:moveTo>
                  <a:lnTo>
                    <a:pt x="47485" y="226060"/>
                  </a:lnTo>
                  <a:lnTo>
                    <a:pt x="47129" y="224789"/>
                  </a:lnTo>
                  <a:lnTo>
                    <a:pt x="47878" y="226060"/>
                  </a:lnTo>
                  <a:close/>
                </a:path>
                <a:path w="316229" h="317500">
                  <a:moveTo>
                    <a:pt x="288950" y="246379"/>
                  </a:moveTo>
                  <a:lnTo>
                    <a:pt x="253479" y="246379"/>
                  </a:lnTo>
                  <a:lnTo>
                    <a:pt x="257987" y="241300"/>
                  </a:lnTo>
                  <a:lnTo>
                    <a:pt x="257555" y="241300"/>
                  </a:lnTo>
                  <a:lnTo>
                    <a:pt x="261823" y="236220"/>
                  </a:lnTo>
                  <a:lnTo>
                    <a:pt x="261416" y="236220"/>
                  </a:lnTo>
                  <a:lnTo>
                    <a:pt x="265417" y="231139"/>
                  </a:lnTo>
                  <a:lnTo>
                    <a:pt x="265036" y="231139"/>
                  </a:lnTo>
                  <a:lnTo>
                    <a:pt x="268782" y="224789"/>
                  </a:lnTo>
                  <a:lnTo>
                    <a:pt x="268427" y="226060"/>
                  </a:lnTo>
                  <a:lnTo>
                    <a:pt x="300869" y="226060"/>
                  </a:lnTo>
                  <a:lnTo>
                    <a:pt x="300342" y="227329"/>
                  </a:lnTo>
                  <a:lnTo>
                    <a:pt x="296862" y="233679"/>
                  </a:lnTo>
                  <a:lnTo>
                    <a:pt x="293052" y="240029"/>
                  </a:lnTo>
                  <a:lnTo>
                    <a:pt x="288950" y="246379"/>
                  </a:lnTo>
                  <a:close/>
                </a:path>
                <a:path w="316229" h="317500">
                  <a:moveTo>
                    <a:pt x="63166" y="246379"/>
                  </a:moveTo>
                  <a:lnTo>
                    <a:pt x="62433" y="246379"/>
                  </a:lnTo>
                  <a:lnTo>
                    <a:pt x="61975" y="245110"/>
                  </a:lnTo>
                  <a:lnTo>
                    <a:pt x="63166" y="246379"/>
                  </a:lnTo>
                  <a:close/>
                </a:path>
                <a:path w="316229" h="317500">
                  <a:moveTo>
                    <a:pt x="282681" y="255270"/>
                  </a:moveTo>
                  <a:lnTo>
                    <a:pt x="244665" y="255270"/>
                  </a:lnTo>
                  <a:lnTo>
                    <a:pt x="249656" y="250189"/>
                  </a:lnTo>
                  <a:lnTo>
                    <a:pt x="249174" y="250189"/>
                  </a:lnTo>
                  <a:lnTo>
                    <a:pt x="253936" y="245110"/>
                  </a:lnTo>
                  <a:lnTo>
                    <a:pt x="253479" y="246379"/>
                  </a:lnTo>
                  <a:lnTo>
                    <a:pt x="288950" y="246379"/>
                  </a:lnTo>
                  <a:lnTo>
                    <a:pt x="284556" y="252729"/>
                  </a:lnTo>
                  <a:lnTo>
                    <a:pt x="282681" y="255270"/>
                  </a:lnTo>
                  <a:close/>
                </a:path>
                <a:path w="316229" h="317500">
                  <a:moveTo>
                    <a:pt x="72043" y="255270"/>
                  </a:moveTo>
                  <a:lnTo>
                    <a:pt x="71247" y="255270"/>
                  </a:lnTo>
                  <a:lnTo>
                    <a:pt x="70739" y="254000"/>
                  </a:lnTo>
                  <a:lnTo>
                    <a:pt x="72043" y="255270"/>
                  </a:lnTo>
                  <a:close/>
                </a:path>
                <a:path w="316229" h="317500">
                  <a:moveTo>
                    <a:pt x="279869" y="259079"/>
                  </a:moveTo>
                  <a:lnTo>
                    <a:pt x="239953" y="259079"/>
                  </a:lnTo>
                  <a:lnTo>
                    <a:pt x="245173" y="254000"/>
                  </a:lnTo>
                  <a:lnTo>
                    <a:pt x="244665" y="255270"/>
                  </a:lnTo>
                  <a:lnTo>
                    <a:pt x="282681" y="255270"/>
                  </a:lnTo>
                  <a:lnTo>
                    <a:pt x="279869" y="259079"/>
                  </a:lnTo>
                  <a:close/>
                </a:path>
                <a:path w="316229" h="317500">
                  <a:moveTo>
                    <a:pt x="76784" y="259079"/>
                  </a:moveTo>
                  <a:lnTo>
                    <a:pt x="75958" y="259079"/>
                  </a:lnTo>
                  <a:lnTo>
                    <a:pt x="75425" y="257810"/>
                  </a:lnTo>
                  <a:lnTo>
                    <a:pt x="76784" y="259079"/>
                  </a:lnTo>
                  <a:close/>
                </a:path>
                <a:path w="316229" h="317500">
                  <a:moveTo>
                    <a:pt x="276890" y="262889"/>
                  </a:moveTo>
                  <a:lnTo>
                    <a:pt x="235051" y="262889"/>
                  </a:lnTo>
                  <a:lnTo>
                    <a:pt x="240487" y="257810"/>
                  </a:lnTo>
                  <a:lnTo>
                    <a:pt x="239953" y="259079"/>
                  </a:lnTo>
                  <a:lnTo>
                    <a:pt x="279869" y="259079"/>
                  </a:lnTo>
                  <a:lnTo>
                    <a:pt x="276890" y="262889"/>
                  </a:lnTo>
                  <a:close/>
                </a:path>
                <a:path w="316229" h="317500">
                  <a:moveTo>
                    <a:pt x="81711" y="262889"/>
                  </a:moveTo>
                  <a:lnTo>
                    <a:pt x="80860" y="262889"/>
                  </a:lnTo>
                  <a:lnTo>
                    <a:pt x="80302" y="261620"/>
                  </a:lnTo>
                  <a:lnTo>
                    <a:pt x="81711" y="262889"/>
                  </a:lnTo>
                  <a:close/>
                </a:path>
                <a:path w="316229" h="317500">
                  <a:moveTo>
                    <a:pt x="273599" y="266700"/>
                  </a:moveTo>
                  <a:lnTo>
                    <a:pt x="229971" y="266700"/>
                  </a:lnTo>
                  <a:lnTo>
                    <a:pt x="235610" y="261620"/>
                  </a:lnTo>
                  <a:lnTo>
                    <a:pt x="235051" y="262889"/>
                  </a:lnTo>
                  <a:lnTo>
                    <a:pt x="276890" y="262889"/>
                  </a:lnTo>
                  <a:lnTo>
                    <a:pt x="274904" y="265429"/>
                  </a:lnTo>
                  <a:lnTo>
                    <a:pt x="273599" y="266700"/>
                  </a:lnTo>
                  <a:close/>
                </a:path>
                <a:path w="316229" h="317500">
                  <a:moveTo>
                    <a:pt x="87312" y="266700"/>
                  </a:moveTo>
                  <a:lnTo>
                    <a:pt x="85940" y="266700"/>
                  </a:lnTo>
                  <a:lnTo>
                    <a:pt x="85369" y="265429"/>
                  </a:lnTo>
                  <a:lnTo>
                    <a:pt x="87312" y="266700"/>
                  </a:lnTo>
                  <a:close/>
                </a:path>
                <a:path w="316229" h="317500">
                  <a:moveTo>
                    <a:pt x="248378" y="288289"/>
                  </a:moveTo>
                  <a:lnTo>
                    <a:pt x="164261" y="288289"/>
                  </a:lnTo>
                  <a:lnTo>
                    <a:pt x="171551" y="287020"/>
                  </a:lnTo>
                  <a:lnTo>
                    <a:pt x="177304" y="287020"/>
                  </a:lnTo>
                  <a:lnTo>
                    <a:pt x="184391" y="285750"/>
                  </a:lnTo>
                  <a:lnTo>
                    <a:pt x="183680" y="285750"/>
                  </a:lnTo>
                  <a:lnTo>
                    <a:pt x="190626" y="284479"/>
                  </a:lnTo>
                  <a:lnTo>
                    <a:pt x="189941" y="284479"/>
                  </a:lnTo>
                  <a:lnTo>
                    <a:pt x="196761" y="281939"/>
                  </a:lnTo>
                  <a:lnTo>
                    <a:pt x="196075" y="281939"/>
                  </a:lnTo>
                  <a:lnTo>
                    <a:pt x="202755" y="280670"/>
                  </a:lnTo>
                  <a:lnTo>
                    <a:pt x="202082" y="280670"/>
                  </a:lnTo>
                  <a:lnTo>
                    <a:pt x="208610" y="278129"/>
                  </a:lnTo>
                  <a:lnTo>
                    <a:pt x="207962" y="278129"/>
                  </a:lnTo>
                  <a:lnTo>
                    <a:pt x="214325" y="275589"/>
                  </a:lnTo>
                  <a:lnTo>
                    <a:pt x="213702" y="275589"/>
                  </a:lnTo>
                  <a:lnTo>
                    <a:pt x="219900" y="273050"/>
                  </a:lnTo>
                  <a:lnTo>
                    <a:pt x="219290" y="273050"/>
                  </a:lnTo>
                  <a:lnTo>
                    <a:pt x="225298" y="269239"/>
                  </a:lnTo>
                  <a:lnTo>
                    <a:pt x="224713" y="269239"/>
                  </a:lnTo>
                  <a:lnTo>
                    <a:pt x="230543" y="265429"/>
                  </a:lnTo>
                  <a:lnTo>
                    <a:pt x="229971" y="266700"/>
                  </a:lnTo>
                  <a:lnTo>
                    <a:pt x="273599" y="266700"/>
                  </a:lnTo>
                  <a:lnTo>
                    <a:pt x="269684" y="270510"/>
                  </a:lnTo>
                  <a:lnTo>
                    <a:pt x="264198" y="275589"/>
                  </a:lnTo>
                  <a:lnTo>
                    <a:pt x="258470" y="280670"/>
                  </a:lnTo>
                  <a:lnTo>
                    <a:pt x="252501" y="285750"/>
                  </a:lnTo>
                  <a:lnTo>
                    <a:pt x="248378" y="288289"/>
                  </a:lnTo>
                  <a:close/>
                </a:path>
                <a:path w="316229" h="317500">
                  <a:moveTo>
                    <a:pt x="157962" y="317500"/>
                  </a:moveTo>
                  <a:lnTo>
                    <a:pt x="149834" y="316229"/>
                  </a:lnTo>
                  <a:lnTo>
                    <a:pt x="166077" y="316229"/>
                  </a:lnTo>
                  <a:lnTo>
                    <a:pt x="157962" y="317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321675" y="3785552"/>
            <a:ext cx="22606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 panose="02020603050405020304"/>
                <a:cs typeface="Times New Roman" panose="02020603050405020304"/>
              </a:rPr>
              <a:t>+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57750" y="3543300"/>
            <a:ext cx="3051175" cy="19018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72705" y="3779837"/>
            <a:ext cx="229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08462" y="3543300"/>
            <a:ext cx="316230" cy="317500"/>
            <a:chOff x="4208462" y="3543300"/>
            <a:chExt cx="316230" cy="317500"/>
          </a:xfrm>
        </p:grpSpPr>
        <p:sp>
          <p:nvSpPr>
            <p:cNvPr id="9" name="object 9"/>
            <p:cNvSpPr/>
            <p:nvPr/>
          </p:nvSpPr>
          <p:spPr>
            <a:xfrm>
              <a:off x="4222750" y="3557587"/>
              <a:ext cx="287020" cy="288925"/>
            </a:xfrm>
            <a:custGeom>
              <a:avLst/>
              <a:gdLst/>
              <a:ahLst/>
              <a:cxnLst/>
              <a:rect l="l" t="t" r="r" b="b"/>
              <a:pathLst>
                <a:path w="287020" h="288925">
                  <a:moveTo>
                    <a:pt x="143675" y="288925"/>
                  </a:moveTo>
                  <a:lnTo>
                    <a:pt x="98262" y="281559"/>
                  </a:lnTo>
                  <a:lnTo>
                    <a:pt x="58822" y="261051"/>
                  </a:lnTo>
                  <a:lnTo>
                    <a:pt x="27720" y="229778"/>
                  </a:lnTo>
                  <a:lnTo>
                    <a:pt x="7324" y="190122"/>
                  </a:lnTo>
                  <a:lnTo>
                    <a:pt x="0" y="144462"/>
                  </a:lnTo>
                  <a:lnTo>
                    <a:pt x="7324" y="98802"/>
                  </a:lnTo>
                  <a:lnTo>
                    <a:pt x="27720" y="59146"/>
                  </a:lnTo>
                  <a:lnTo>
                    <a:pt x="58822" y="27873"/>
                  </a:lnTo>
                  <a:lnTo>
                    <a:pt x="98262" y="7365"/>
                  </a:lnTo>
                  <a:lnTo>
                    <a:pt x="143675" y="0"/>
                  </a:lnTo>
                  <a:lnTo>
                    <a:pt x="189076" y="7363"/>
                  </a:lnTo>
                  <a:lnTo>
                    <a:pt x="228481" y="27857"/>
                  </a:lnTo>
                  <a:lnTo>
                    <a:pt x="259493" y="59091"/>
                  </a:lnTo>
                  <a:lnTo>
                    <a:pt x="279720" y="98672"/>
                  </a:lnTo>
                  <a:lnTo>
                    <a:pt x="286765" y="144208"/>
                  </a:lnTo>
                  <a:lnTo>
                    <a:pt x="279720" y="189992"/>
                  </a:lnTo>
                  <a:lnTo>
                    <a:pt x="259493" y="229724"/>
                  </a:lnTo>
                  <a:lnTo>
                    <a:pt x="228481" y="261034"/>
                  </a:lnTo>
                  <a:lnTo>
                    <a:pt x="189076" y="281557"/>
                  </a:lnTo>
                  <a:lnTo>
                    <a:pt x="143675" y="288925"/>
                  </a:lnTo>
                  <a:close/>
                </a:path>
              </a:pathLst>
            </a:custGeom>
            <a:solidFill>
              <a:srgbClr val="FFCF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08462" y="3543300"/>
              <a:ext cx="316230" cy="317500"/>
            </a:xfrm>
            <a:custGeom>
              <a:avLst/>
              <a:gdLst/>
              <a:ahLst/>
              <a:cxnLst/>
              <a:rect l="l" t="t" r="r" b="b"/>
              <a:pathLst>
                <a:path w="316229" h="317500">
                  <a:moveTo>
                    <a:pt x="174091" y="316229"/>
                  </a:moveTo>
                  <a:lnTo>
                    <a:pt x="141820" y="316229"/>
                  </a:lnTo>
                  <a:lnTo>
                    <a:pt x="118478" y="312420"/>
                  </a:lnTo>
                  <a:lnTo>
                    <a:pt x="82626" y="297179"/>
                  </a:lnTo>
                  <a:lnTo>
                    <a:pt x="46227" y="270510"/>
                  </a:lnTo>
                  <a:lnTo>
                    <a:pt x="22860" y="240029"/>
                  </a:lnTo>
                  <a:lnTo>
                    <a:pt x="9575" y="212089"/>
                  </a:lnTo>
                  <a:lnTo>
                    <a:pt x="7086" y="205739"/>
                  </a:lnTo>
                  <a:lnTo>
                    <a:pt x="203" y="166370"/>
                  </a:lnTo>
                  <a:lnTo>
                    <a:pt x="0" y="158750"/>
                  </a:lnTo>
                  <a:lnTo>
                    <a:pt x="203" y="149860"/>
                  </a:lnTo>
                  <a:lnTo>
                    <a:pt x="7086" y="110489"/>
                  </a:lnTo>
                  <a:lnTo>
                    <a:pt x="9575" y="104139"/>
                  </a:lnTo>
                  <a:lnTo>
                    <a:pt x="12407" y="96520"/>
                  </a:lnTo>
                  <a:lnTo>
                    <a:pt x="36042" y="57150"/>
                  </a:lnTo>
                  <a:lnTo>
                    <a:pt x="63411" y="30479"/>
                  </a:lnTo>
                  <a:lnTo>
                    <a:pt x="96443" y="11429"/>
                  </a:lnTo>
                  <a:lnTo>
                    <a:pt x="141820" y="0"/>
                  </a:lnTo>
                  <a:lnTo>
                    <a:pt x="174091" y="0"/>
                  </a:lnTo>
                  <a:lnTo>
                    <a:pt x="212293" y="8889"/>
                  </a:lnTo>
                  <a:lnTo>
                    <a:pt x="246316" y="26670"/>
                  </a:lnTo>
                  <a:lnTo>
                    <a:pt x="248378" y="27939"/>
                  </a:lnTo>
                  <a:lnTo>
                    <a:pt x="151650" y="27939"/>
                  </a:lnTo>
                  <a:lnTo>
                    <a:pt x="144360" y="29210"/>
                  </a:lnTo>
                  <a:lnTo>
                    <a:pt x="138607" y="29210"/>
                  </a:lnTo>
                  <a:lnTo>
                    <a:pt x="131521" y="30479"/>
                  </a:lnTo>
                  <a:lnTo>
                    <a:pt x="132232" y="30479"/>
                  </a:lnTo>
                  <a:lnTo>
                    <a:pt x="125285" y="31750"/>
                  </a:lnTo>
                  <a:lnTo>
                    <a:pt x="125971" y="31750"/>
                  </a:lnTo>
                  <a:lnTo>
                    <a:pt x="119151" y="34289"/>
                  </a:lnTo>
                  <a:lnTo>
                    <a:pt x="119837" y="34289"/>
                  </a:lnTo>
                  <a:lnTo>
                    <a:pt x="113157" y="35560"/>
                  </a:lnTo>
                  <a:lnTo>
                    <a:pt x="113830" y="35560"/>
                  </a:lnTo>
                  <a:lnTo>
                    <a:pt x="107302" y="38100"/>
                  </a:lnTo>
                  <a:lnTo>
                    <a:pt x="107950" y="38100"/>
                  </a:lnTo>
                  <a:lnTo>
                    <a:pt x="101587" y="40639"/>
                  </a:lnTo>
                  <a:lnTo>
                    <a:pt x="102209" y="40639"/>
                  </a:lnTo>
                  <a:lnTo>
                    <a:pt x="96012" y="43179"/>
                  </a:lnTo>
                  <a:lnTo>
                    <a:pt x="96621" y="43179"/>
                  </a:lnTo>
                  <a:lnTo>
                    <a:pt x="90614" y="46989"/>
                  </a:lnTo>
                  <a:lnTo>
                    <a:pt x="91198" y="46989"/>
                  </a:lnTo>
                  <a:lnTo>
                    <a:pt x="87312" y="49529"/>
                  </a:lnTo>
                  <a:lnTo>
                    <a:pt x="85940" y="49529"/>
                  </a:lnTo>
                  <a:lnTo>
                    <a:pt x="81711" y="53339"/>
                  </a:lnTo>
                  <a:lnTo>
                    <a:pt x="80860" y="53339"/>
                  </a:lnTo>
                  <a:lnTo>
                    <a:pt x="76784" y="57150"/>
                  </a:lnTo>
                  <a:lnTo>
                    <a:pt x="75958" y="57150"/>
                  </a:lnTo>
                  <a:lnTo>
                    <a:pt x="72043" y="60960"/>
                  </a:lnTo>
                  <a:lnTo>
                    <a:pt x="71247" y="60960"/>
                  </a:lnTo>
                  <a:lnTo>
                    <a:pt x="66255" y="66039"/>
                  </a:lnTo>
                  <a:lnTo>
                    <a:pt x="66738" y="66039"/>
                  </a:lnTo>
                  <a:lnTo>
                    <a:pt x="63166" y="69850"/>
                  </a:lnTo>
                  <a:lnTo>
                    <a:pt x="62433" y="69850"/>
                  </a:lnTo>
                  <a:lnTo>
                    <a:pt x="57924" y="74929"/>
                  </a:lnTo>
                  <a:lnTo>
                    <a:pt x="58356" y="74929"/>
                  </a:lnTo>
                  <a:lnTo>
                    <a:pt x="54089" y="80010"/>
                  </a:lnTo>
                  <a:lnTo>
                    <a:pt x="54495" y="80010"/>
                  </a:lnTo>
                  <a:lnTo>
                    <a:pt x="50482" y="85089"/>
                  </a:lnTo>
                  <a:lnTo>
                    <a:pt x="50876" y="85089"/>
                  </a:lnTo>
                  <a:lnTo>
                    <a:pt x="47878" y="90170"/>
                  </a:lnTo>
                  <a:lnTo>
                    <a:pt x="47485" y="90170"/>
                  </a:lnTo>
                  <a:lnTo>
                    <a:pt x="44721" y="95250"/>
                  </a:lnTo>
                  <a:lnTo>
                    <a:pt x="44361" y="95250"/>
                  </a:lnTo>
                  <a:lnTo>
                    <a:pt x="41186" y="101600"/>
                  </a:lnTo>
                  <a:lnTo>
                    <a:pt x="41490" y="101600"/>
                  </a:lnTo>
                  <a:lnTo>
                    <a:pt x="39184" y="106679"/>
                  </a:lnTo>
                  <a:lnTo>
                    <a:pt x="38874" y="106679"/>
                  </a:lnTo>
                  <a:lnTo>
                    <a:pt x="36736" y="113029"/>
                  </a:lnTo>
                  <a:lnTo>
                    <a:pt x="36550" y="113029"/>
                  </a:lnTo>
                  <a:lnTo>
                    <a:pt x="34289" y="119379"/>
                  </a:lnTo>
                  <a:lnTo>
                    <a:pt x="34493" y="119379"/>
                  </a:lnTo>
                  <a:lnTo>
                    <a:pt x="32562" y="125729"/>
                  </a:lnTo>
                  <a:lnTo>
                    <a:pt x="32740" y="125729"/>
                  </a:lnTo>
                  <a:lnTo>
                    <a:pt x="31127" y="132079"/>
                  </a:lnTo>
                  <a:lnTo>
                    <a:pt x="31267" y="132079"/>
                  </a:lnTo>
                  <a:lnTo>
                    <a:pt x="30010" y="138429"/>
                  </a:lnTo>
                  <a:lnTo>
                    <a:pt x="29210" y="144779"/>
                  </a:lnTo>
                  <a:lnTo>
                    <a:pt x="28818" y="151129"/>
                  </a:lnTo>
                  <a:lnTo>
                    <a:pt x="28604" y="157479"/>
                  </a:lnTo>
                  <a:lnTo>
                    <a:pt x="28727" y="165100"/>
                  </a:lnTo>
                  <a:lnTo>
                    <a:pt x="29273" y="171450"/>
                  </a:lnTo>
                  <a:lnTo>
                    <a:pt x="30111" y="177800"/>
                  </a:lnTo>
                  <a:lnTo>
                    <a:pt x="31267" y="184150"/>
                  </a:lnTo>
                  <a:lnTo>
                    <a:pt x="31127" y="184150"/>
                  </a:lnTo>
                  <a:lnTo>
                    <a:pt x="32740" y="190500"/>
                  </a:lnTo>
                  <a:lnTo>
                    <a:pt x="32562" y="190500"/>
                  </a:lnTo>
                  <a:lnTo>
                    <a:pt x="34493" y="196850"/>
                  </a:lnTo>
                  <a:lnTo>
                    <a:pt x="34289" y="196850"/>
                  </a:lnTo>
                  <a:lnTo>
                    <a:pt x="36550" y="203200"/>
                  </a:lnTo>
                  <a:lnTo>
                    <a:pt x="36309" y="203200"/>
                  </a:lnTo>
                  <a:lnTo>
                    <a:pt x="38874" y="209550"/>
                  </a:lnTo>
                  <a:lnTo>
                    <a:pt x="39184" y="209550"/>
                  </a:lnTo>
                  <a:lnTo>
                    <a:pt x="41490" y="214629"/>
                  </a:lnTo>
                  <a:lnTo>
                    <a:pt x="41186" y="214629"/>
                  </a:lnTo>
                  <a:lnTo>
                    <a:pt x="44361" y="220979"/>
                  </a:lnTo>
                  <a:lnTo>
                    <a:pt x="44721" y="220979"/>
                  </a:lnTo>
                  <a:lnTo>
                    <a:pt x="47485" y="226060"/>
                  </a:lnTo>
                  <a:lnTo>
                    <a:pt x="47879" y="226060"/>
                  </a:lnTo>
                  <a:lnTo>
                    <a:pt x="50876" y="231139"/>
                  </a:lnTo>
                  <a:lnTo>
                    <a:pt x="50482" y="231139"/>
                  </a:lnTo>
                  <a:lnTo>
                    <a:pt x="54495" y="236220"/>
                  </a:lnTo>
                  <a:lnTo>
                    <a:pt x="54089" y="236220"/>
                  </a:lnTo>
                  <a:lnTo>
                    <a:pt x="58356" y="241300"/>
                  </a:lnTo>
                  <a:lnTo>
                    <a:pt x="57924" y="241300"/>
                  </a:lnTo>
                  <a:lnTo>
                    <a:pt x="62433" y="246379"/>
                  </a:lnTo>
                  <a:lnTo>
                    <a:pt x="63166" y="246379"/>
                  </a:lnTo>
                  <a:lnTo>
                    <a:pt x="66738" y="250189"/>
                  </a:lnTo>
                  <a:lnTo>
                    <a:pt x="66255" y="250189"/>
                  </a:lnTo>
                  <a:lnTo>
                    <a:pt x="71247" y="255270"/>
                  </a:lnTo>
                  <a:lnTo>
                    <a:pt x="72043" y="255270"/>
                  </a:lnTo>
                  <a:lnTo>
                    <a:pt x="75958" y="259079"/>
                  </a:lnTo>
                  <a:lnTo>
                    <a:pt x="76784" y="259079"/>
                  </a:lnTo>
                  <a:lnTo>
                    <a:pt x="80860" y="262889"/>
                  </a:lnTo>
                  <a:lnTo>
                    <a:pt x="81711" y="262889"/>
                  </a:lnTo>
                  <a:lnTo>
                    <a:pt x="85940" y="266700"/>
                  </a:lnTo>
                  <a:lnTo>
                    <a:pt x="87312" y="266700"/>
                  </a:lnTo>
                  <a:lnTo>
                    <a:pt x="91198" y="269239"/>
                  </a:lnTo>
                  <a:lnTo>
                    <a:pt x="90614" y="269239"/>
                  </a:lnTo>
                  <a:lnTo>
                    <a:pt x="96621" y="273050"/>
                  </a:lnTo>
                  <a:lnTo>
                    <a:pt x="96012" y="273050"/>
                  </a:lnTo>
                  <a:lnTo>
                    <a:pt x="102209" y="275589"/>
                  </a:lnTo>
                  <a:lnTo>
                    <a:pt x="101587" y="275589"/>
                  </a:lnTo>
                  <a:lnTo>
                    <a:pt x="107950" y="278129"/>
                  </a:lnTo>
                  <a:lnTo>
                    <a:pt x="107302" y="278129"/>
                  </a:lnTo>
                  <a:lnTo>
                    <a:pt x="113830" y="280670"/>
                  </a:lnTo>
                  <a:lnTo>
                    <a:pt x="113157" y="280670"/>
                  </a:lnTo>
                  <a:lnTo>
                    <a:pt x="119837" y="281939"/>
                  </a:lnTo>
                  <a:lnTo>
                    <a:pt x="119151" y="281939"/>
                  </a:lnTo>
                  <a:lnTo>
                    <a:pt x="125971" y="284479"/>
                  </a:lnTo>
                  <a:lnTo>
                    <a:pt x="125285" y="284479"/>
                  </a:lnTo>
                  <a:lnTo>
                    <a:pt x="132232" y="285750"/>
                  </a:lnTo>
                  <a:lnTo>
                    <a:pt x="131521" y="285750"/>
                  </a:lnTo>
                  <a:lnTo>
                    <a:pt x="138607" y="287020"/>
                  </a:lnTo>
                  <a:lnTo>
                    <a:pt x="144360" y="287020"/>
                  </a:lnTo>
                  <a:lnTo>
                    <a:pt x="151650" y="288289"/>
                  </a:lnTo>
                  <a:lnTo>
                    <a:pt x="248378" y="288289"/>
                  </a:lnTo>
                  <a:lnTo>
                    <a:pt x="246316" y="289560"/>
                  </a:lnTo>
                  <a:lnTo>
                    <a:pt x="204939" y="309879"/>
                  </a:lnTo>
                  <a:lnTo>
                    <a:pt x="197434" y="312420"/>
                  </a:lnTo>
                  <a:lnTo>
                    <a:pt x="174091" y="316229"/>
                  </a:lnTo>
                  <a:close/>
                </a:path>
                <a:path w="316229" h="317500">
                  <a:moveTo>
                    <a:pt x="230543" y="50800"/>
                  </a:moveTo>
                  <a:lnTo>
                    <a:pt x="224713" y="46989"/>
                  </a:lnTo>
                  <a:lnTo>
                    <a:pt x="225298" y="46989"/>
                  </a:lnTo>
                  <a:lnTo>
                    <a:pt x="219290" y="43179"/>
                  </a:lnTo>
                  <a:lnTo>
                    <a:pt x="219900" y="43179"/>
                  </a:lnTo>
                  <a:lnTo>
                    <a:pt x="213702" y="40639"/>
                  </a:lnTo>
                  <a:lnTo>
                    <a:pt x="214325" y="40639"/>
                  </a:lnTo>
                  <a:lnTo>
                    <a:pt x="207962" y="38100"/>
                  </a:lnTo>
                  <a:lnTo>
                    <a:pt x="208610" y="38100"/>
                  </a:lnTo>
                  <a:lnTo>
                    <a:pt x="202095" y="35560"/>
                  </a:lnTo>
                  <a:lnTo>
                    <a:pt x="202755" y="35560"/>
                  </a:lnTo>
                  <a:lnTo>
                    <a:pt x="196075" y="34289"/>
                  </a:lnTo>
                  <a:lnTo>
                    <a:pt x="196761" y="34289"/>
                  </a:lnTo>
                  <a:lnTo>
                    <a:pt x="189941" y="31750"/>
                  </a:lnTo>
                  <a:lnTo>
                    <a:pt x="190626" y="31750"/>
                  </a:lnTo>
                  <a:lnTo>
                    <a:pt x="183680" y="30479"/>
                  </a:lnTo>
                  <a:lnTo>
                    <a:pt x="184391" y="30479"/>
                  </a:lnTo>
                  <a:lnTo>
                    <a:pt x="177304" y="29210"/>
                  </a:lnTo>
                  <a:lnTo>
                    <a:pt x="171551" y="29210"/>
                  </a:lnTo>
                  <a:lnTo>
                    <a:pt x="164261" y="27939"/>
                  </a:lnTo>
                  <a:lnTo>
                    <a:pt x="248378" y="27939"/>
                  </a:lnTo>
                  <a:lnTo>
                    <a:pt x="252501" y="30479"/>
                  </a:lnTo>
                  <a:lnTo>
                    <a:pt x="258470" y="35560"/>
                  </a:lnTo>
                  <a:lnTo>
                    <a:pt x="264198" y="40639"/>
                  </a:lnTo>
                  <a:lnTo>
                    <a:pt x="269684" y="45720"/>
                  </a:lnTo>
                  <a:lnTo>
                    <a:pt x="273599" y="49529"/>
                  </a:lnTo>
                  <a:lnTo>
                    <a:pt x="229971" y="49529"/>
                  </a:lnTo>
                  <a:lnTo>
                    <a:pt x="230543" y="50800"/>
                  </a:lnTo>
                  <a:close/>
                </a:path>
                <a:path w="316229" h="317500">
                  <a:moveTo>
                    <a:pt x="85369" y="50800"/>
                  </a:moveTo>
                  <a:lnTo>
                    <a:pt x="85940" y="49529"/>
                  </a:lnTo>
                  <a:lnTo>
                    <a:pt x="87312" y="49529"/>
                  </a:lnTo>
                  <a:lnTo>
                    <a:pt x="85369" y="50800"/>
                  </a:lnTo>
                  <a:close/>
                </a:path>
                <a:path w="316229" h="317500">
                  <a:moveTo>
                    <a:pt x="235610" y="54610"/>
                  </a:moveTo>
                  <a:lnTo>
                    <a:pt x="229971" y="49529"/>
                  </a:lnTo>
                  <a:lnTo>
                    <a:pt x="273599" y="49529"/>
                  </a:lnTo>
                  <a:lnTo>
                    <a:pt x="274904" y="50800"/>
                  </a:lnTo>
                  <a:lnTo>
                    <a:pt x="276890" y="53339"/>
                  </a:lnTo>
                  <a:lnTo>
                    <a:pt x="235051" y="53339"/>
                  </a:lnTo>
                  <a:lnTo>
                    <a:pt x="235610" y="54610"/>
                  </a:lnTo>
                  <a:close/>
                </a:path>
                <a:path w="316229" h="317500">
                  <a:moveTo>
                    <a:pt x="80302" y="54610"/>
                  </a:moveTo>
                  <a:lnTo>
                    <a:pt x="80860" y="53339"/>
                  </a:lnTo>
                  <a:lnTo>
                    <a:pt x="81711" y="53339"/>
                  </a:lnTo>
                  <a:lnTo>
                    <a:pt x="80302" y="54610"/>
                  </a:lnTo>
                  <a:close/>
                </a:path>
                <a:path w="316229" h="317500">
                  <a:moveTo>
                    <a:pt x="240487" y="58420"/>
                  </a:moveTo>
                  <a:lnTo>
                    <a:pt x="235051" y="53339"/>
                  </a:lnTo>
                  <a:lnTo>
                    <a:pt x="276890" y="53339"/>
                  </a:lnTo>
                  <a:lnTo>
                    <a:pt x="279869" y="57150"/>
                  </a:lnTo>
                  <a:lnTo>
                    <a:pt x="239953" y="57150"/>
                  </a:lnTo>
                  <a:lnTo>
                    <a:pt x="240487" y="58420"/>
                  </a:lnTo>
                  <a:close/>
                </a:path>
                <a:path w="316229" h="317500">
                  <a:moveTo>
                    <a:pt x="75425" y="58420"/>
                  </a:moveTo>
                  <a:lnTo>
                    <a:pt x="75958" y="57150"/>
                  </a:lnTo>
                  <a:lnTo>
                    <a:pt x="76784" y="57150"/>
                  </a:lnTo>
                  <a:lnTo>
                    <a:pt x="75425" y="58420"/>
                  </a:lnTo>
                  <a:close/>
                </a:path>
                <a:path w="316229" h="317500">
                  <a:moveTo>
                    <a:pt x="245173" y="62229"/>
                  </a:moveTo>
                  <a:lnTo>
                    <a:pt x="239953" y="57150"/>
                  </a:lnTo>
                  <a:lnTo>
                    <a:pt x="279869" y="57150"/>
                  </a:lnTo>
                  <a:lnTo>
                    <a:pt x="282681" y="60960"/>
                  </a:lnTo>
                  <a:lnTo>
                    <a:pt x="244665" y="60960"/>
                  </a:lnTo>
                  <a:lnTo>
                    <a:pt x="245173" y="62229"/>
                  </a:lnTo>
                  <a:close/>
                </a:path>
                <a:path w="316229" h="317500">
                  <a:moveTo>
                    <a:pt x="70738" y="62229"/>
                  </a:moveTo>
                  <a:lnTo>
                    <a:pt x="71247" y="60960"/>
                  </a:lnTo>
                  <a:lnTo>
                    <a:pt x="72043" y="60960"/>
                  </a:lnTo>
                  <a:lnTo>
                    <a:pt x="70738" y="62229"/>
                  </a:lnTo>
                  <a:close/>
                </a:path>
                <a:path w="316229" h="317500">
                  <a:moveTo>
                    <a:pt x="253936" y="71120"/>
                  </a:moveTo>
                  <a:lnTo>
                    <a:pt x="249174" y="66039"/>
                  </a:lnTo>
                  <a:lnTo>
                    <a:pt x="249656" y="66039"/>
                  </a:lnTo>
                  <a:lnTo>
                    <a:pt x="244665" y="60960"/>
                  </a:lnTo>
                  <a:lnTo>
                    <a:pt x="282681" y="60960"/>
                  </a:lnTo>
                  <a:lnTo>
                    <a:pt x="284556" y="63500"/>
                  </a:lnTo>
                  <a:lnTo>
                    <a:pt x="288950" y="69850"/>
                  </a:lnTo>
                  <a:lnTo>
                    <a:pt x="253479" y="69850"/>
                  </a:lnTo>
                  <a:lnTo>
                    <a:pt x="253936" y="71120"/>
                  </a:lnTo>
                  <a:close/>
                </a:path>
                <a:path w="316229" h="317500">
                  <a:moveTo>
                    <a:pt x="61975" y="71120"/>
                  </a:moveTo>
                  <a:lnTo>
                    <a:pt x="62433" y="69850"/>
                  </a:lnTo>
                  <a:lnTo>
                    <a:pt x="63166" y="69850"/>
                  </a:lnTo>
                  <a:lnTo>
                    <a:pt x="61975" y="71120"/>
                  </a:lnTo>
                  <a:close/>
                </a:path>
                <a:path w="316229" h="317500">
                  <a:moveTo>
                    <a:pt x="268782" y="91439"/>
                  </a:moveTo>
                  <a:lnTo>
                    <a:pt x="265036" y="85089"/>
                  </a:lnTo>
                  <a:lnTo>
                    <a:pt x="265429" y="85089"/>
                  </a:lnTo>
                  <a:lnTo>
                    <a:pt x="261416" y="80010"/>
                  </a:lnTo>
                  <a:lnTo>
                    <a:pt x="261823" y="80010"/>
                  </a:lnTo>
                  <a:lnTo>
                    <a:pt x="257555" y="74929"/>
                  </a:lnTo>
                  <a:lnTo>
                    <a:pt x="257987" y="74929"/>
                  </a:lnTo>
                  <a:lnTo>
                    <a:pt x="253479" y="69850"/>
                  </a:lnTo>
                  <a:lnTo>
                    <a:pt x="288950" y="69850"/>
                  </a:lnTo>
                  <a:lnTo>
                    <a:pt x="293052" y="76200"/>
                  </a:lnTo>
                  <a:lnTo>
                    <a:pt x="296862" y="82550"/>
                  </a:lnTo>
                  <a:lnTo>
                    <a:pt x="300342" y="88900"/>
                  </a:lnTo>
                  <a:lnTo>
                    <a:pt x="300869" y="90170"/>
                  </a:lnTo>
                  <a:lnTo>
                    <a:pt x="268427" y="90170"/>
                  </a:lnTo>
                  <a:lnTo>
                    <a:pt x="268782" y="91439"/>
                  </a:lnTo>
                  <a:close/>
                </a:path>
                <a:path w="316229" h="317500">
                  <a:moveTo>
                    <a:pt x="47129" y="91439"/>
                  </a:moveTo>
                  <a:lnTo>
                    <a:pt x="47485" y="90170"/>
                  </a:lnTo>
                  <a:lnTo>
                    <a:pt x="47878" y="90170"/>
                  </a:lnTo>
                  <a:lnTo>
                    <a:pt x="47129" y="91439"/>
                  </a:lnTo>
                  <a:close/>
                </a:path>
                <a:path w="316229" h="317500">
                  <a:moveTo>
                    <a:pt x="271881" y="96520"/>
                  </a:moveTo>
                  <a:lnTo>
                    <a:pt x="268427" y="90170"/>
                  </a:lnTo>
                  <a:lnTo>
                    <a:pt x="300869" y="90170"/>
                  </a:lnTo>
                  <a:lnTo>
                    <a:pt x="302977" y="95250"/>
                  </a:lnTo>
                  <a:lnTo>
                    <a:pt x="271551" y="95250"/>
                  </a:lnTo>
                  <a:lnTo>
                    <a:pt x="271881" y="96520"/>
                  </a:lnTo>
                  <a:close/>
                </a:path>
                <a:path w="316229" h="317500">
                  <a:moveTo>
                    <a:pt x="44030" y="96520"/>
                  </a:moveTo>
                  <a:lnTo>
                    <a:pt x="44361" y="95250"/>
                  </a:lnTo>
                  <a:lnTo>
                    <a:pt x="44721" y="95250"/>
                  </a:lnTo>
                  <a:lnTo>
                    <a:pt x="44030" y="96520"/>
                  </a:lnTo>
                  <a:close/>
                </a:path>
                <a:path w="316229" h="317500">
                  <a:moveTo>
                    <a:pt x="277304" y="107950"/>
                  </a:moveTo>
                  <a:lnTo>
                    <a:pt x="274421" y="101600"/>
                  </a:lnTo>
                  <a:lnTo>
                    <a:pt x="274726" y="101600"/>
                  </a:lnTo>
                  <a:lnTo>
                    <a:pt x="271551" y="95250"/>
                  </a:lnTo>
                  <a:lnTo>
                    <a:pt x="302977" y="95250"/>
                  </a:lnTo>
                  <a:lnTo>
                    <a:pt x="303504" y="96520"/>
                  </a:lnTo>
                  <a:lnTo>
                    <a:pt x="306336" y="104139"/>
                  </a:lnTo>
                  <a:lnTo>
                    <a:pt x="307332" y="106679"/>
                  </a:lnTo>
                  <a:lnTo>
                    <a:pt x="277037" y="106679"/>
                  </a:lnTo>
                  <a:lnTo>
                    <a:pt x="277304" y="107950"/>
                  </a:lnTo>
                  <a:close/>
                </a:path>
                <a:path w="316229" h="317500">
                  <a:moveTo>
                    <a:pt x="38608" y="107950"/>
                  </a:moveTo>
                  <a:lnTo>
                    <a:pt x="38874" y="106679"/>
                  </a:lnTo>
                  <a:lnTo>
                    <a:pt x="39184" y="106679"/>
                  </a:lnTo>
                  <a:lnTo>
                    <a:pt x="38608" y="107950"/>
                  </a:lnTo>
                  <a:close/>
                </a:path>
                <a:path w="316229" h="317500">
                  <a:moveTo>
                    <a:pt x="279603" y="114300"/>
                  </a:moveTo>
                  <a:lnTo>
                    <a:pt x="277037" y="106679"/>
                  </a:lnTo>
                  <a:lnTo>
                    <a:pt x="307332" y="106679"/>
                  </a:lnTo>
                  <a:lnTo>
                    <a:pt x="308825" y="110489"/>
                  </a:lnTo>
                  <a:lnTo>
                    <a:pt x="309532" y="113029"/>
                  </a:lnTo>
                  <a:lnTo>
                    <a:pt x="279361" y="113029"/>
                  </a:lnTo>
                  <a:lnTo>
                    <a:pt x="279603" y="114300"/>
                  </a:lnTo>
                  <a:close/>
                </a:path>
                <a:path w="316229" h="317500">
                  <a:moveTo>
                    <a:pt x="36309" y="114300"/>
                  </a:moveTo>
                  <a:lnTo>
                    <a:pt x="36550" y="113029"/>
                  </a:lnTo>
                  <a:lnTo>
                    <a:pt x="36736" y="113029"/>
                  </a:lnTo>
                  <a:lnTo>
                    <a:pt x="36309" y="114300"/>
                  </a:lnTo>
                  <a:close/>
                </a:path>
                <a:path w="316229" h="317500">
                  <a:moveTo>
                    <a:pt x="315767" y="152400"/>
                  </a:moveTo>
                  <a:lnTo>
                    <a:pt x="287197" y="152400"/>
                  </a:lnTo>
                  <a:lnTo>
                    <a:pt x="287159" y="151129"/>
                  </a:lnTo>
                  <a:lnTo>
                    <a:pt x="286638" y="144779"/>
                  </a:lnTo>
                  <a:lnTo>
                    <a:pt x="285800" y="138429"/>
                  </a:lnTo>
                  <a:lnTo>
                    <a:pt x="284645" y="132079"/>
                  </a:lnTo>
                  <a:lnTo>
                    <a:pt x="284784" y="132079"/>
                  </a:lnTo>
                  <a:lnTo>
                    <a:pt x="283171" y="125729"/>
                  </a:lnTo>
                  <a:lnTo>
                    <a:pt x="283349" y="125729"/>
                  </a:lnTo>
                  <a:lnTo>
                    <a:pt x="281419" y="119379"/>
                  </a:lnTo>
                  <a:lnTo>
                    <a:pt x="281622" y="119379"/>
                  </a:lnTo>
                  <a:lnTo>
                    <a:pt x="279361" y="113029"/>
                  </a:lnTo>
                  <a:lnTo>
                    <a:pt x="309532" y="113029"/>
                  </a:lnTo>
                  <a:lnTo>
                    <a:pt x="315709" y="149860"/>
                  </a:lnTo>
                  <a:lnTo>
                    <a:pt x="315767" y="152400"/>
                  </a:lnTo>
                  <a:close/>
                </a:path>
                <a:path w="316229" h="317500">
                  <a:moveTo>
                    <a:pt x="28727" y="152400"/>
                  </a:moveTo>
                  <a:lnTo>
                    <a:pt x="28752" y="151129"/>
                  </a:lnTo>
                  <a:lnTo>
                    <a:pt x="28727" y="152400"/>
                  </a:lnTo>
                  <a:close/>
                </a:path>
                <a:path w="316229" h="317500">
                  <a:moveTo>
                    <a:pt x="287185" y="152230"/>
                  </a:moveTo>
                  <a:lnTo>
                    <a:pt x="287104" y="151129"/>
                  </a:lnTo>
                  <a:lnTo>
                    <a:pt x="287185" y="152230"/>
                  </a:lnTo>
                  <a:close/>
                </a:path>
                <a:path w="316229" h="317500">
                  <a:moveTo>
                    <a:pt x="315912" y="158750"/>
                  </a:moveTo>
                  <a:lnTo>
                    <a:pt x="287337" y="158750"/>
                  </a:lnTo>
                  <a:lnTo>
                    <a:pt x="287337" y="157479"/>
                  </a:lnTo>
                  <a:lnTo>
                    <a:pt x="287185" y="152230"/>
                  </a:lnTo>
                  <a:lnTo>
                    <a:pt x="287197" y="152400"/>
                  </a:lnTo>
                  <a:lnTo>
                    <a:pt x="315767" y="152400"/>
                  </a:lnTo>
                  <a:lnTo>
                    <a:pt x="315912" y="158750"/>
                  </a:lnTo>
                  <a:close/>
                </a:path>
                <a:path w="316229" h="317500">
                  <a:moveTo>
                    <a:pt x="28589" y="158114"/>
                  </a:moveTo>
                  <a:lnTo>
                    <a:pt x="28575" y="157479"/>
                  </a:lnTo>
                  <a:lnTo>
                    <a:pt x="28589" y="158114"/>
                  </a:lnTo>
                  <a:close/>
                </a:path>
                <a:path w="316229" h="317500">
                  <a:moveTo>
                    <a:pt x="287322" y="158114"/>
                  </a:moveTo>
                  <a:lnTo>
                    <a:pt x="287307" y="157479"/>
                  </a:lnTo>
                  <a:lnTo>
                    <a:pt x="287322" y="158114"/>
                  </a:lnTo>
                  <a:close/>
                </a:path>
                <a:path w="316229" h="317500">
                  <a:moveTo>
                    <a:pt x="28604" y="158750"/>
                  </a:moveTo>
                  <a:lnTo>
                    <a:pt x="28589" y="158114"/>
                  </a:lnTo>
                  <a:lnTo>
                    <a:pt x="28604" y="158750"/>
                  </a:lnTo>
                  <a:close/>
                </a:path>
                <a:path w="316229" h="317500">
                  <a:moveTo>
                    <a:pt x="307332" y="209550"/>
                  </a:moveTo>
                  <a:lnTo>
                    <a:pt x="277037" y="209550"/>
                  </a:lnTo>
                  <a:lnTo>
                    <a:pt x="279603" y="203200"/>
                  </a:lnTo>
                  <a:lnTo>
                    <a:pt x="279361" y="203200"/>
                  </a:lnTo>
                  <a:lnTo>
                    <a:pt x="281622" y="196850"/>
                  </a:lnTo>
                  <a:lnTo>
                    <a:pt x="281419" y="196850"/>
                  </a:lnTo>
                  <a:lnTo>
                    <a:pt x="283349" y="190500"/>
                  </a:lnTo>
                  <a:lnTo>
                    <a:pt x="283171" y="190500"/>
                  </a:lnTo>
                  <a:lnTo>
                    <a:pt x="284784" y="184150"/>
                  </a:lnTo>
                  <a:lnTo>
                    <a:pt x="284645" y="184150"/>
                  </a:lnTo>
                  <a:lnTo>
                    <a:pt x="285902" y="177800"/>
                  </a:lnTo>
                  <a:lnTo>
                    <a:pt x="286715" y="171450"/>
                  </a:lnTo>
                  <a:lnTo>
                    <a:pt x="287197" y="165100"/>
                  </a:lnTo>
                  <a:lnTo>
                    <a:pt x="287322" y="158114"/>
                  </a:lnTo>
                  <a:lnTo>
                    <a:pt x="287337" y="158750"/>
                  </a:lnTo>
                  <a:lnTo>
                    <a:pt x="315912" y="158750"/>
                  </a:lnTo>
                  <a:lnTo>
                    <a:pt x="310946" y="198120"/>
                  </a:lnTo>
                  <a:lnTo>
                    <a:pt x="308825" y="205739"/>
                  </a:lnTo>
                  <a:lnTo>
                    <a:pt x="307332" y="209550"/>
                  </a:lnTo>
                  <a:close/>
                </a:path>
                <a:path w="316229" h="317500">
                  <a:moveTo>
                    <a:pt x="39184" y="209550"/>
                  </a:moveTo>
                  <a:lnTo>
                    <a:pt x="38874" y="209550"/>
                  </a:lnTo>
                  <a:lnTo>
                    <a:pt x="38608" y="208279"/>
                  </a:lnTo>
                  <a:lnTo>
                    <a:pt x="39184" y="209550"/>
                  </a:lnTo>
                  <a:close/>
                </a:path>
                <a:path w="316229" h="317500">
                  <a:moveTo>
                    <a:pt x="302977" y="220979"/>
                  </a:moveTo>
                  <a:lnTo>
                    <a:pt x="271551" y="220979"/>
                  </a:lnTo>
                  <a:lnTo>
                    <a:pt x="274726" y="214629"/>
                  </a:lnTo>
                  <a:lnTo>
                    <a:pt x="274421" y="214629"/>
                  </a:lnTo>
                  <a:lnTo>
                    <a:pt x="277304" y="208279"/>
                  </a:lnTo>
                  <a:lnTo>
                    <a:pt x="277037" y="209550"/>
                  </a:lnTo>
                  <a:lnTo>
                    <a:pt x="307332" y="209550"/>
                  </a:lnTo>
                  <a:lnTo>
                    <a:pt x="306336" y="212089"/>
                  </a:lnTo>
                  <a:lnTo>
                    <a:pt x="303504" y="219710"/>
                  </a:lnTo>
                  <a:lnTo>
                    <a:pt x="302977" y="220979"/>
                  </a:lnTo>
                  <a:close/>
                </a:path>
                <a:path w="316229" h="317500">
                  <a:moveTo>
                    <a:pt x="44721" y="220979"/>
                  </a:moveTo>
                  <a:lnTo>
                    <a:pt x="44361" y="220979"/>
                  </a:lnTo>
                  <a:lnTo>
                    <a:pt x="44030" y="219710"/>
                  </a:lnTo>
                  <a:lnTo>
                    <a:pt x="44721" y="220979"/>
                  </a:lnTo>
                  <a:close/>
                </a:path>
                <a:path w="316229" h="317500">
                  <a:moveTo>
                    <a:pt x="300869" y="226060"/>
                  </a:moveTo>
                  <a:lnTo>
                    <a:pt x="268427" y="226060"/>
                  </a:lnTo>
                  <a:lnTo>
                    <a:pt x="271881" y="219710"/>
                  </a:lnTo>
                  <a:lnTo>
                    <a:pt x="271551" y="220979"/>
                  </a:lnTo>
                  <a:lnTo>
                    <a:pt x="302977" y="220979"/>
                  </a:lnTo>
                  <a:lnTo>
                    <a:pt x="300869" y="226060"/>
                  </a:lnTo>
                  <a:close/>
                </a:path>
                <a:path w="316229" h="317500">
                  <a:moveTo>
                    <a:pt x="47879" y="226060"/>
                  </a:moveTo>
                  <a:lnTo>
                    <a:pt x="47485" y="226060"/>
                  </a:lnTo>
                  <a:lnTo>
                    <a:pt x="47129" y="224789"/>
                  </a:lnTo>
                  <a:lnTo>
                    <a:pt x="47879" y="226060"/>
                  </a:lnTo>
                  <a:close/>
                </a:path>
                <a:path w="316229" h="317500">
                  <a:moveTo>
                    <a:pt x="288950" y="246379"/>
                  </a:moveTo>
                  <a:lnTo>
                    <a:pt x="253479" y="246379"/>
                  </a:lnTo>
                  <a:lnTo>
                    <a:pt x="257987" y="241300"/>
                  </a:lnTo>
                  <a:lnTo>
                    <a:pt x="257555" y="241300"/>
                  </a:lnTo>
                  <a:lnTo>
                    <a:pt x="261823" y="236220"/>
                  </a:lnTo>
                  <a:lnTo>
                    <a:pt x="261416" y="236220"/>
                  </a:lnTo>
                  <a:lnTo>
                    <a:pt x="265429" y="231139"/>
                  </a:lnTo>
                  <a:lnTo>
                    <a:pt x="265036" y="231139"/>
                  </a:lnTo>
                  <a:lnTo>
                    <a:pt x="268782" y="224789"/>
                  </a:lnTo>
                  <a:lnTo>
                    <a:pt x="268427" y="226060"/>
                  </a:lnTo>
                  <a:lnTo>
                    <a:pt x="300869" y="226060"/>
                  </a:lnTo>
                  <a:lnTo>
                    <a:pt x="300342" y="227329"/>
                  </a:lnTo>
                  <a:lnTo>
                    <a:pt x="296862" y="233679"/>
                  </a:lnTo>
                  <a:lnTo>
                    <a:pt x="293052" y="240029"/>
                  </a:lnTo>
                  <a:lnTo>
                    <a:pt x="288950" y="246379"/>
                  </a:lnTo>
                  <a:close/>
                </a:path>
                <a:path w="316229" h="317500">
                  <a:moveTo>
                    <a:pt x="63166" y="246379"/>
                  </a:moveTo>
                  <a:lnTo>
                    <a:pt x="62433" y="246379"/>
                  </a:lnTo>
                  <a:lnTo>
                    <a:pt x="61975" y="245110"/>
                  </a:lnTo>
                  <a:lnTo>
                    <a:pt x="63166" y="246379"/>
                  </a:lnTo>
                  <a:close/>
                </a:path>
                <a:path w="316229" h="317500">
                  <a:moveTo>
                    <a:pt x="282681" y="255270"/>
                  </a:moveTo>
                  <a:lnTo>
                    <a:pt x="244665" y="255270"/>
                  </a:lnTo>
                  <a:lnTo>
                    <a:pt x="249656" y="250189"/>
                  </a:lnTo>
                  <a:lnTo>
                    <a:pt x="249174" y="250189"/>
                  </a:lnTo>
                  <a:lnTo>
                    <a:pt x="253936" y="245110"/>
                  </a:lnTo>
                  <a:lnTo>
                    <a:pt x="253479" y="246379"/>
                  </a:lnTo>
                  <a:lnTo>
                    <a:pt x="288950" y="246379"/>
                  </a:lnTo>
                  <a:lnTo>
                    <a:pt x="284556" y="252729"/>
                  </a:lnTo>
                  <a:lnTo>
                    <a:pt x="282681" y="255270"/>
                  </a:lnTo>
                  <a:close/>
                </a:path>
                <a:path w="316229" h="317500">
                  <a:moveTo>
                    <a:pt x="72043" y="255270"/>
                  </a:moveTo>
                  <a:lnTo>
                    <a:pt x="71247" y="255270"/>
                  </a:lnTo>
                  <a:lnTo>
                    <a:pt x="70738" y="254000"/>
                  </a:lnTo>
                  <a:lnTo>
                    <a:pt x="72043" y="255270"/>
                  </a:lnTo>
                  <a:close/>
                </a:path>
                <a:path w="316229" h="317500">
                  <a:moveTo>
                    <a:pt x="279869" y="259079"/>
                  </a:moveTo>
                  <a:lnTo>
                    <a:pt x="239953" y="259079"/>
                  </a:lnTo>
                  <a:lnTo>
                    <a:pt x="245173" y="254000"/>
                  </a:lnTo>
                  <a:lnTo>
                    <a:pt x="244665" y="255270"/>
                  </a:lnTo>
                  <a:lnTo>
                    <a:pt x="282681" y="255270"/>
                  </a:lnTo>
                  <a:lnTo>
                    <a:pt x="279869" y="259079"/>
                  </a:lnTo>
                  <a:close/>
                </a:path>
                <a:path w="316229" h="317500">
                  <a:moveTo>
                    <a:pt x="76784" y="259079"/>
                  </a:moveTo>
                  <a:lnTo>
                    <a:pt x="75958" y="259079"/>
                  </a:lnTo>
                  <a:lnTo>
                    <a:pt x="75425" y="257810"/>
                  </a:lnTo>
                  <a:lnTo>
                    <a:pt x="76784" y="259079"/>
                  </a:lnTo>
                  <a:close/>
                </a:path>
                <a:path w="316229" h="317500">
                  <a:moveTo>
                    <a:pt x="276890" y="262889"/>
                  </a:moveTo>
                  <a:lnTo>
                    <a:pt x="235051" y="262889"/>
                  </a:lnTo>
                  <a:lnTo>
                    <a:pt x="240487" y="257810"/>
                  </a:lnTo>
                  <a:lnTo>
                    <a:pt x="239953" y="259079"/>
                  </a:lnTo>
                  <a:lnTo>
                    <a:pt x="279869" y="259079"/>
                  </a:lnTo>
                  <a:lnTo>
                    <a:pt x="276890" y="262889"/>
                  </a:lnTo>
                  <a:close/>
                </a:path>
                <a:path w="316229" h="317500">
                  <a:moveTo>
                    <a:pt x="81711" y="262889"/>
                  </a:moveTo>
                  <a:lnTo>
                    <a:pt x="80860" y="262889"/>
                  </a:lnTo>
                  <a:lnTo>
                    <a:pt x="80302" y="261620"/>
                  </a:lnTo>
                  <a:lnTo>
                    <a:pt x="81711" y="262889"/>
                  </a:lnTo>
                  <a:close/>
                </a:path>
                <a:path w="316229" h="317500">
                  <a:moveTo>
                    <a:pt x="273599" y="266700"/>
                  </a:moveTo>
                  <a:lnTo>
                    <a:pt x="229971" y="266700"/>
                  </a:lnTo>
                  <a:lnTo>
                    <a:pt x="235610" y="261620"/>
                  </a:lnTo>
                  <a:lnTo>
                    <a:pt x="235051" y="262889"/>
                  </a:lnTo>
                  <a:lnTo>
                    <a:pt x="276890" y="262889"/>
                  </a:lnTo>
                  <a:lnTo>
                    <a:pt x="274904" y="265429"/>
                  </a:lnTo>
                  <a:lnTo>
                    <a:pt x="273599" y="266700"/>
                  </a:lnTo>
                  <a:close/>
                </a:path>
                <a:path w="316229" h="317500">
                  <a:moveTo>
                    <a:pt x="87312" y="266700"/>
                  </a:moveTo>
                  <a:lnTo>
                    <a:pt x="85940" y="266700"/>
                  </a:lnTo>
                  <a:lnTo>
                    <a:pt x="85369" y="265429"/>
                  </a:lnTo>
                  <a:lnTo>
                    <a:pt x="87312" y="266700"/>
                  </a:lnTo>
                  <a:close/>
                </a:path>
                <a:path w="316229" h="317500">
                  <a:moveTo>
                    <a:pt x="248378" y="288289"/>
                  </a:moveTo>
                  <a:lnTo>
                    <a:pt x="164261" y="288289"/>
                  </a:lnTo>
                  <a:lnTo>
                    <a:pt x="171551" y="287020"/>
                  </a:lnTo>
                  <a:lnTo>
                    <a:pt x="177304" y="287020"/>
                  </a:lnTo>
                  <a:lnTo>
                    <a:pt x="184391" y="285750"/>
                  </a:lnTo>
                  <a:lnTo>
                    <a:pt x="183680" y="285750"/>
                  </a:lnTo>
                  <a:lnTo>
                    <a:pt x="190626" y="284479"/>
                  </a:lnTo>
                  <a:lnTo>
                    <a:pt x="189941" y="284479"/>
                  </a:lnTo>
                  <a:lnTo>
                    <a:pt x="196761" y="281939"/>
                  </a:lnTo>
                  <a:lnTo>
                    <a:pt x="196075" y="281939"/>
                  </a:lnTo>
                  <a:lnTo>
                    <a:pt x="202755" y="280670"/>
                  </a:lnTo>
                  <a:lnTo>
                    <a:pt x="202095" y="280670"/>
                  </a:lnTo>
                  <a:lnTo>
                    <a:pt x="208610" y="278129"/>
                  </a:lnTo>
                  <a:lnTo>
                    <a:pt x="207962" y="278129"/>
                  </a:lnTo>
                  <a:lnTo>
                    <a:pt x="214325" y="275589"/>
                  </a:lnTo>
                  <a:lnTo>
                    <a:pt x="213702" y="275589"/>
                  </a:lnTo>
                  <a:lnTo>
                    <a:pt x="219900" y="273050"/>
                  </a:lnTo>
                  <a:lnTo>
                    <a:pt x="219290" y="273050"/>
                  </a:lnTo>
                  <a:lnTo>
                    <a:pt x="225298" y="269239"/>
                  </a:lnTo>
                  <a:lnTo>
                    <a:pt x="224713" y="269239"/>
                  </a:lnTo>
                  <a:lnTo>
                    <a:pt x="230543" y="265429"/>
                  </a:lnTo>
                  <a:lnTo>
                    <a:pt x="229971" y="266700"/>
                  </a:lnTo>
                  <a:lnTo>
                    <a:pt x="273599" y="266700"/>
                  </a:lnTo>
                  <a:lnTo>
                    <a:pt x="269684" y="270510"/>
                  </a:lnTo>
                  <a:lnTo>
                    <a:pt x="264198" y="275589"/>
                  </a:lnTo>
                  <a:lnTo>
                    <a:pt x="258470" y="280670"/>
                  </a:lnTo>
                  <a:lnTo>
                    <a:pt x="252501" y="285750"/>
                  </a:lnTo>
                  <a:lnTo>
                    <a:pt x="248378" y="288289"/>
                  </a:lnTo>
                  <a:close/>
                </a:path>
                <a:path w="316229" h="317500">
                  <a:moveTo>
                    <a:pt x="157962" y="317500"/>
                  </a:moveTo>
                  <a:lnTo>
                    <a:pt x="149834" y="316229"/>
                  </a:lnTo>
                  <a:lnTo>
                    <a:pt x="166077" y="316229"/>
                  </a:lnTo>
                  <a:lnTo>
                    <a:pt x="157962" y="317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937125" y="3785552"/>
            <a:ext cx="22606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 panose="02020603050405020304"/>
                <a:cs typeface="Times New Roman" panose="02020603050405020304"/>
              </a:rPr>
              <a:t>+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8154" y="3779837"/>
            <a:ext cx="229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61350" y="2921952"/>
            <a:ext cx="63754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10V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1400" y="2635885"/>
            <a:ext cx="217360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0905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宋体" panose="02010600030101010101" pitchFamily="2" charset="-122"/>
                <a:cs typeface="宋体" panose="02010600030101010101" pitchFamily="2" charset="-122"/>
              </a:rPr>
              <a:t>机壳</a:t>
            </a:r>
            <a:r>
              <a:rPr sz="2800" spc="-50" dirty="0">
                <a:latin typeface="宋体" panose="02010600030101010101" pitchFamily="2" charset="-122"/>
                <a:cs typeface="宋体" panose="02010600030101010101" pitchFamily="2" charset="-122"/>
              </a:rPr>
              <a:t>地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8100">
              <a:lnSpc>
                <a:spcPct val="100000"/>
              </a:lnSpc>
            </a:pPr>
            <a:r>
              <a:rPr sz="4200" spc="-37" baseline="22000" dirty="0">
                <a:latin typeface="Times New Roman" panose="02020603050405020304"/>
                <a:cs typeface="Times New Roman" panose="02020603050405020304"/>
              </a:rPr>
              <a:t>10V</a:t>
            </a:r>
            <a:r>
              <a:rPr sz="4200" spc="-240" baseline="2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0" dirty="0">
                <a:latin typeface="宋体" panose="02010600030101010101" pitchFamily="2" charset="-122"/>
                <a:cs typeface="宋体" panose="02010600030101010101" pitchFamily="2" charset="-122"/>
              </a:rPr>
              <a:t>（大地</a:t>
            </a:r>
            <a:r>
              <a:rPr sz="2800" spc="-5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3304" y="3859847"/>
            <a:ext cx="7359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不用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56231" y="3836568"/>
            <a:ext cx="824865" cy="1315720"/>
          </a:xfrm>
          <a:custGeom>
            <a:avLst/>
            <a:gdLst/>
            <a:ahLst/>
            <a:cxnLst/>
            <a:rect l="l" t="t" r="r" b="b"/>
            <a:pathLst>
              <a:path w="824865" h="1315720">
                <a:moveTo>
                  <a:pt x="792162" y="1315288"/>
                </a:moveTo>
                <a:lnTo>
                  <a:pt x="0" y="19888"/>
                </a:lnTo>
                <a:lnTo>
                  <a:pt x="32511" y="0"/>
                </a:lnTo>
                <a:lnTo>
                  <a:pt x="824674" y="1295400"/>
                </a:lnTo>
                <a:lnTo>
                  <a:pt x="792162" y="13152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01631" y="3761295"/>
            <a:ext cx="1109345" cy="1321435"/>
          </a:xfrm>
          <a:custGeom>
            <a:avLst/>
            <a:gdLst/>
            <a:ahLst/>
            <a:cxnLst/>
            <a:rect l="l" t="t" r="r" b="b"/>
            <a:pathLst>
              <a:path w="1109345" h="1321435">
                <a:moveTo>
                  <a:pt x="29286" y="1321371"/>
                </a:moveTo>
                <a:lnTo>
                  <a:pt x="0" y="1296987"/>
                </a:lnTo>
                <a:lnTo>
                  <a:pt x="1079499" y="0"/>
                </a:lnTo>
                <a:lnTo>
                  <a:pt x="1108786" y="24383"/>
                </a:lnTo>
                <a:lnTo>
                  <a:pt x="29286" y="132137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521382" y="5153977"/>
            <a:ext cx="83820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+10V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7157" y="5082540"/>
            <a:ext cx="75565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8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10V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84570" y="5660072"/>
            <a:ext cx="3803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地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67437" y="5487987"/>
            <a:ext cx="288925" cy="100330"/>
          </a:xfrm>
          <a:custGeom>
            <a:avLst/>
            <a:gdLst/>
            <a:ahLst/>
            <a:cxnLst/>
            <a:rect l="l" t="t" r="r" b="b"/>
            <a:pathLst>
              <a:path w="288925" h="100329">
                <a:moveTo>
                  <a:pt x="215900" y="71437"/>
                </a:moveTo>
                <a:lnTo>
                  <a:pt x="73025" y="71437"/>
                </a:lnTo>
                <a:lnTo>
                  <a:pt x="73025" y="100012"/>
                </a:lnTo>
                <a:lnTo>
                  <a:pt x="215900" y="100012"/>
                </a:lnTo>
                <a:lnTo>
                  <a:pt x="215900" y="71437"/>
                </a:lnTo>
                <a:close/>
              </a:path>
              <a:path w="288925" h="100329">
                <a:moveTo>
                  <a:pt x="288925" y="0"/>
                </a:moveTo>
                <a:lnTo>
                  <a:pt x="0" y="0"/>
                </a:lnTo>
                <a:lnTo>
                  <a:pt x="0" y="28575"/>
                </a:lnTo>
                <a:lnTo>
                  <a:pt x="288925" y="28575"/>
                </a:lnTo>
                <a:lnTo>
                  <a:pt x="2889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240597" y="2650172"/>
            <a:ext cx="144716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5080" indent="-1778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双电源</a:t>
            </a:r>
            <a:r>
              <a:rPr sz="2800" spc="-5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3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接法</a:t>
            </a:r>
            <a:r>
              <a:rPr sz="2800" spc="-5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358389" y="705484"/>
            <a:ext cx="5828665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3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瓷片、独石电容的标称值</a:t>
            </a:r>
            <a:r>
              <a:rPr b="0" spc="-5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b="0" spc="-5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927100" marR="5080" indent="-914400">
              <a:lnSpc>
                <a:spcPct val="100000"/>
              </a:lnSpc>
              <a:spcBef>
                <a:spcPts val="10"/>
              </a:spcBef>
            </a:pPr>
            <a:r>
              <a:rPr b="0" spc="6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例： </a:t>
            </a:r>
            <a:r>
              <a:rPr b="0" spc="-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104</a:t>
            </a:r>
            <a:r>
              <a:rPr b="0" spc="-25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b="0" spc="-3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即</a:t>
            </a:r>
            <a:r>
              <a:rPr b="0" spc="-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100000pf</a:t>
            </a:r>
            <a:r>
              <a:rPr b="0" spc="-1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b="0" spc="-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100nf</a:t>
            </a:r>
            <a:r>
              <a:rPr b="0" spc="-1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b="0" spc="-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0.1uf </a:t>
            </a:r>
            <a:r>
              <a:rPr b="0" spc="-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103</a:t>
            </a:r>
            <a:r>
              <a:rPr b="0" spc="-25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b="0" spc="-3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即</a:t>
            </a:r>
            <a:r>
              <a:rPr b="0" spc="-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10000pf</a:t>
            </a:r>
            <a:r>
              <a:rPr b="0" spc="-1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b="0" spc="-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10nf</a:t>
            </a:r>
            <a:r>
              <a:rPr b="0" spc="-1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b="0" spc="-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0.01uf</a:t>
            </a:r>
            <a:endParaRPr b="0" spc="-10" dirty="0">
              <a:solidFill>
                <a:srgbClr val="00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983723" y="144779"/>
            <a:ext cx="576580" cy="620395"/>
            <a:chOff x="9983723" y="144779"/>
            <a:chExt cx="576580" cy="620395"/>
          </a:xfrm>
        </p:grpSpPr>
        <p:sp>
          <p:nvSpPr>
            <p:cNvPr id="25" name="object 25"/>
            <p:cNvSpPr/>
            <p:nvPr/>
          </p:nvSpPr>
          <p:spPr>
            <a:xfrm>
              <a:off x="9983723" y="144779"/>
              <a:ext cx="576580" cy="620395"/>
            </a:xfrm>
            <a:custGeom>
              <a:avLst/>
              <a:gdLst/>
              <a:ahLst/>
              <a:cxnLst/>
              <a:rect l="l" t="t" r="r" b="b"/>
              <a:pathLst>
                <a:path w="576579" h="620395">
                  <a:moveTo>
                    <a:pt x="576072" y="620268"/>
                  </a:moveTo>
                  <a:lnTo>
                    <a:pt x="0" y="620268"/>
                  </a:lnTo>
                  <a:lnTo>
                    <a:pt x="0" y="0"/>
                  </a:lnTo>
                  <a:lnTo>
                    <a:pt x="576072" y="0"/>
                  </a:lnTo>
                  <a:lnTo>
                    <a:pt x="576072" y="94488"/>
                  </a:lnTo>
                  <a:lnTo>
                    <a:pt x="396240" y="94488"/>
                  </a:lnTo>
                  <a:lnTo>
                    <a:pt x="288035" y="202692"/>
                  </a:lnTo>
                  <a:lnTo>
                    <a:pt x="71627" y="202692"/>
                  </a:lnTo>
                  <a:lnTo>
                    <a:pt x="71627" y="364236"/>
                  </a:lnTo>
                  <a:lnTo>
                    <a:pt x="77617" y="407249"/>
                  </a:lnTo>
                  <a:lnTo>
                    <a:pt x="94104" y="445905"/>
                  </a:lnTo>
                  <a:lnTo>
                    <a:pt x="119572" y="478645"/>
                  </a:lnTo>
                  <a:lnTo>
                    <a:pt x="152504" y="503910"/>
                  </a:lnTo>
                  <a:lnTo>
                    <a:pt x="191384" y="520141"/>
                  </a:lnTo>
                  <a:lnTo>
                    <a:pt x="234696" y="525780"/>
                  </a:lnTo>
                  <a:lnTo>
                    <a:pt x="576072" y="525780"/>
                  </a:lnTo>
                  <a:lnTo>
                    <a:pt x="576072" y="620268"/>
                  </a:lnTo>
                  <a:close/>
                </a:path>
                <a:path w="576579" h="620395">
                  <a:moveTo>
                    <a:pt x="576072" y="525780"/>
                  </a:moveTo>
                  <a:lnTo>
                    <a:pt x="288035" y="525780"/>
                  </a:lnTo>
                  <a:lnTo>
                    <a:pt x="331186" y="520141"/>
                  </a:lnTo>
                  <a:lnTo>
                    <a:pt x="369925" y="503910"/>
                  </a:lnTo>
                  <a:lnTo>
                    <a:pt x="402693" y="478645"/>
                  </a:lnTo>
                  <a:lnTo>
                    <a:pt x="427930" y="445905"/>
                  </a:lnTo>
                  <a:lnTo>
                    <a:pt x="444079" y="407249"/>
                  </a:lnTo>
                  <a:lnTo>
                    <a:pt x="449579" y="364236"/>
                  </a:lnTo>
                  <a:lnTo>
                    <a:pt x="449579" y="202692"/>
                  </a:lnTo>
                  <a:lnTo>
                    <a:pt x="504444" y="202692"/>
                  </a:lnTo>
                  <a:lnTo>
                    <a:pt x="396240" y="94488"/>
                  </a:lnTo>
                  <a:lnTo>
                    <a:pt x="576072" y="94488"/>
                  </a:lnTo>
                  <a:lnTo>
                    <a:pt x="576072" y="525780"/>
                  </a:lnTo>
                  <a:close/>
                </a:path>
                <a:path w="576579" h="620395">
                  <a:moveTo>
                    <a:pt x="288035" y="417576"/>
                  </a:moveTo>
                  <a:lnTo>
                    <a:pt x="234696" y="417576"/>
                  </a:lnTo>
                  <a:lnTo>
                    <a:pt x="213357" y="413627"/>
                  </a:lnTo>
                  <a:lnTo>
                    <a:pt x="195995" y="402221"/>
                  </a:lnTo>
                  <a:lnTo>
                    <a:pt x="184268" y="385157"/>
                  </a:lnTo>
                  <a:lnTo>
                    <a:pt x="179831" y="364236"/>
                  </a:lnTo>
                  <a:lnTo>
                    <a:pt x="179831" y="202692"/>
                  </a:lnTo>
                  <a:lnTo>
                    <a:pt x="342900" y="202692"/>
                  </a:lnTo>
                  <a:lnTo>
                    <a:pt x="342900" y="364236"/>
                  </a:lnTo>
                  <a:lnTo>
                    <a:pt x="338256" y="385157"/>
                  </a:lnTo>
                  <a:lnTo>
                    <a:pt x="326459" y="402221"/>
                  </a:lnTo>
                  <a:lnTo>
                    <a:pt x="309167" y="413627"/>
                  </a:lnTo>
                  <a:lnTo>
                    <a:pt x="288035" y="417576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2303" y="236219"/>
              <a:ext cx="438911" cy="437388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sldNum" sz="quarter" idx="4294967295"/>
          </p:nvPr>
        </p:nvSpPr>
        <p:spPr>
          <a:xfrm>
            <a:off x="11249659" y="6433095"/>
            <a:ext cx="292734" cy="2406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源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8760"/>
            <a:ext cx="12192000" cy="63798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实验一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二极管</a:t>
            </a:r>
            <a:r>
              <a:rPr lang="zh-CN" altLang="en-US" smtClean="0"/>
              <a:t>特性及其应用</a:t>
            </a:r>
            <a:endParaRPr lang="zh-CN" altLang="en-US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750" y="1557338"/>
            <a:ext cx="8424863" cy="48228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0000FF"/>
                </a:solidFill>
                <a:ea typeface="黑体" panose="02010609060101010101" charset="-122"/>
              </a:rPr>
              <a:t>实验目的</a:t>
            </a:r>
            <a:r>
              <a:rPr lang="zh-CN" altLang="en-US" smtClean="0"/>
              <a:t>：</a:t>
            </a:r>
            <a:endParaRPr lang="zh-CN" altLang="en-US" smtClean="0"/>
          </a:p>
          <a:p>
            <a:pPr eaLnBrk="1" hangingPunct="1"/>
            <a:r>
              <a:rPr lang="zh-CN" altLang="en-US" smtClean="0"/>
              <a:t>了解半导体</a:t>
            </a:r>
            <a:r>
              <a:rPr lang="zh-CN" altLang="en-US" smtClean="0">
                <a:solidFill>
                  <a:srgbClr val="CC0066"/>
                </a:solidFill>
              </a:rPr>
              <a:t>二极管</a:t>
            </a:r>
            <a:r>
              <a:rPr lang="zh-CN" altLang="en-US" smtClean="0"/>
              <a:t>在电子电路中的多种用途。</a:t>
            </a:r>
            <a:endParaRPr lang="zh-CN" altLang="en-US" smtClean="0"/>
          </a:p>
          <a:p>
            <a:pPr eaLnBrk="1" hangingPunct="1"/>
            <a:r>
              <a:rPr lang="zh-CN" altLang="en-US" smtClean="0"/>
              <a:t>掌握电子电路实验仪器的基本使用方法。</a:t>
            </a:r>
            <a:endParaRPr lang="zh-CN" altLang="en-US" smtClean="0"/>
          </a:p>
          <a:p>
            <a:pPr eaLnBrk="1" hangingPunct="1"/>
            <a:r>
              <a:rPr lang="zh-CN" altLang="en-US" smtClean="0"/>
              <a:t>熟悉和掌握</a:t>
            </a:r>
            <a:r>
              <a:rPr lang="zh-CN" altLang="en-US" smtClean="0">
                <a:solidFill>
                  <a:srgbClr val="FF0066"/>
                </a:solidFill>
              </a:rPr>
              <a:t>示波器</a:t>
            </a:r>
            <a:r>
              <a:rPr lang="zh-CN" altLang="en-US" smtClean="0"/>
              <a:t>、</a:t>
            </a:r>
            <a:r>
              <a:rPr lang="zh-CN" altLang="en-US" smtClean="0">
                <a:solidFill>
                  <a:srgbClr val="FF0066"/>
                </a:solidFill>
              </a:rPr>
              <a:t>信号发生器</a:t>
            </a:r>
            <a:r>
              <a:rPr lang="zh-CN" altLang="en-US" smtClean="0"/>
              <a:t>的正确使用方法。</a:t>
            </a:r>
            <a:endParaRPr lang="zh-CN" altLang="en-US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实验一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二极管</a:t>
            </a:r>
            <a:r>
              <a:rPr lang="zh-CN" altLang="en-US" smtClean="0"/>
              <a:t>特性及其应用</a:t>
            </a:r>
            <a:endParaRPr lang="zh-CN" altLang="en-US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ea typeface="黑体" panose="02010609060101010101" charset="-122"/>
              </a:rPr>
              <a:t>实验内容</a:t>
            </a:r>
            <a:r>
              <a:rPr lang="zh-CN" altLang="en-US" sz="2400" smtClean="0"/>
              <a:t>：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/>
              <a:t>二极管特性测试与分析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1</a:t>
            </a:r>
            <a:r>
              <a:rPr lang="zh-CN" altLang="en-US" sz="2400" smtClean="0"/>
              <a:t>、二极管单向导电性 </a:t>
            </a:r>
            <a:r>
              <a:rPr lang="en-US" altLang="zh-CN" sz="2400" smtClean="0"/>
              <a:t>a</a:t>
            </a:r>
            <a:endParaRPr lang="en-US" altLang="zh-CN" sz="2400" smtClean="0"/>
          </a:p>
        </p:txBody>
      </p:sp>
      <p:graphicFrame>
        <p:nvGraphicFramePr>
          <p:cNvPr id="62469" name="Group 5"/>
          <p:cNvGraphicFramePr>
            <a:graphicFrameLocks noGrp="1"/>
          </p:cNvGraphicFramePr>
          <p:nvPr/>
        </p:nvGraphicFramePr>
        <p:xfrm>
          <a:off x="2138363" y="4993005"/>
          <a:ext cx="7845425" cy="1407160"/>
        </p:xfrm>
        <a:graphic>
          <a:graphicData uri="http://schemas.openxmlformats.org/drawingml/2006/table">
            <a:tbl>
              <a:tblPr/>
              <a:tblGrid>
                <a:gridCol w="2016125"/>
                <a:gridCol w="728345"/>
                <a:gridCol w="728980"/>
                <a:gridCol w="728345"/>
                <a:gridCol w="728980"/>
                <a:gridCol w="728345"/>
                <a:gridCol w="728980"/>
                <a:gridCol w="728345"/>
                <a:gridCol w="728980"/>
              </a:tblGrid>
              <a:tr h="8229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正向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</a:t>
                      </a:r>
                      <a:b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直流电压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输出电压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756" name="Picture 3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287713" y="2322195"/>
            <a:ext cx="5473700" cy="256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实验一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二极管</a:t>
            </a:r>
            <a:r>
              <a:rPr lang="zh-CN" altLang="en-US" smtClean="0"/>
              <a:t>特性及其应用</a:t>
            </a:r>
            <a:endParaRPr lang="zh-CN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ea typeface="黑体" panose="02010609060101010101" charset="-122"/>
              </a:rPr>
              <a:t>实验内容</a:t>
            </a:r>
            <a:r>
              <a:rPr lang="zh-CN" altLang="en-US" sz="2400" smtClean="0"/>
              <a:t>：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/>
              <a:t>二极管特性测试与分析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1</a:t>
            </a:r>
            <a:r>
              <a:rPr lang="zh-CN" altLang="en-US" sz="2400" smtClean="0"/>
              <a:t>、二极管单向导电性 </a:t>
            </a:r>
            <a:r>
              <a:rPr lang="en-US" altLang="zh-CN" sz="2400" smtClean="0"/>
              <a:t>a</a:t>
            </a:r>
            <a:endParaRPr lang="en-US" altLang="zh-CN" sz="2400" smtClean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55863" y="1596390"/>
            <a:ext cx="6808787" cy="341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2469" name="Group 5"/>
          <p:cNvGraphicFramePr>
            <a:graphicFrameLocks noGrp="1"/>
          </p:cNvGraphicFramePr>
          <p:nvPr/>
        </p:nvGraphicFramePr>
        <p:xfrm>
          <a:off x="2138363" y="4993005"/>
          <a:ext cx="7845425" cy="1407160"/>
        </p:xfrm>
        <a:graphic>
          <a:graphicData uri="http://schemas.openxmlformats.org/drawingml/2006/table">
            <a:tbl>
              <a:tblPr/>
              <a:tblGrid>
                <a:gridCol w="2016125"/>
                <a:gridCol w="728345"/>
                <a:gridCol w="728980"/>
                <a:gridCol w="728345"/>
                <a:gridCol w="728980"/>
                <a:gridCol w="728345"/>
                <a:gridCol w="728980"/>
                <a:gridCol w="728345"/>
                <a:gridCol w="728980"/>
              </a:tblGrid>
              <a:tr h="82296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正向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</a:t>
                      </a:r>
                      <a:b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直流电压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输出电压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电阻、电位</a:t>
            </a:r>
            <a:r>
              <a:rPr spc="-50" dirty="0"/>
              <a:t>器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2478874" y="5023218"/>
            <a:ext cx="65151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10" dirty="0">
                <a:latin typeface="Arial" panose="020B0604020202020204"/>
                <a:cs typeface="Arial" panose="020B0604020202020204"/>
              </a:rPr>
              <a:t>1.5kΩ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62212" y="4824386"/>
            <a:ext cx="476884" cy="158750"/>
          </a:xfrm>
          <a:custGeom>
            <a:avLst/>
            <a:gdLst/>
            <a:ahLst/>
            <a:cxnLst/>
            <a:rect l="l" t="t" r="r" b="b"/>
            <a:pathLst>
              <a:path w="476885" h="158750">
                <a:moveTo>
                  <a:pt x="0" y="88176"/>
                </a:moveTo>
                <a:lnTo>
                  <a:pt x="52984" y="0"/>
                </a:lnTo>
                <a:lnTo>
                  <a:pt x="123621" y="158711"/>
                </a:lnTo>
                <a:lnTo>
                  <a:pt x="211924" y="0"/>
                </a:lnTo>
                <a:lnTo>
                  <a:pt x="282562" y="158711"/>
                </a:lnTo>
                <a:lnTo>
                  <a:pt x="370865" y="0"/>
                </a:lnTo>
                <a:lnTo>
                  <a:pt x="441502" y="158711"/>
                </a:lnTo>
                <a:lnTo>
                  <a:pt x="476821" y="88176"/>
                </a:lnTo>
              </a:path>
            </a:pathLst>
          </a:custGeom>
          <a:ln w="176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302268" y="4758728"/>
            <a:ext cx="105410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1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3271" y="4912563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158940" y="0"/>
                </a:moveTo>
                <a:lnTo>
                  <a:pt x="0" y="0"/>
                </a:lnTo>
              </a:path>
            </a:pathLst>
          </a:custGeom>
          <a:ln w="176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26333" y="4758728"/>
            <a:ext cx="175895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u="heavy" spc="24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50" u="heavy" spc="-50" dirty="0"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1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0161" y="4740744"/>
            <a:ext cx="782320" cy="602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50" b="1" spc="-20" dirty="0">
                <a:latin typeface="Arial" panose="020B0604020202020204"/>
                <a:cs typeface="Arial" panose="020B0604020202020204"/>
              </a:rPr>
              <a:t>10kΩ</a:t>
            </a:r>
            <a:endParaRPr sz="18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850" b="1" spc="-10" dirty="0">
                <a:latin typeface="Arial" panose="020B0604020202020204"/>
                <a:cs typeface="Arial" panose="020B0604020202020204"/>
              </a:rPr>
              <a:t>Key=A</a:t>
            </a:r>
            <a:endParaRPr sz="1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86797" y="4762500"/>
            <a:ext cx="438784" cy="511175"/>
            <a:chOff x="3786797" y="4762500"/>
            <a:chExt cx="438784" cy="511175"/>
          </a:xfrm>
        </p:grpSpPr>
        <p:sp>
          <p:nvSpPr>
            <p:cNvPr id="10" name="object 10"/>
            <p:cNvSpPr/>
            <p:nvPr/>
          </p:nvSpPr>
          <p:spPr>
            <a:xfrm>
              <a:off x="3796004" y="4935943"/>
              <a:ext cx="255904" cy="128270"/>
            </a:xfrm>
            <a:custGeom>
              <a:avLst/>
              <a:gdLst/>
              <a:ahLst/>
              <a:cxnLst/>
              <a:rect l="l" t="t" r="r" b="b"/>
              <a:pathLst>
                <a:path w="255904" h="128270">
                  <a:moveTo>
                    <a:pt x="255841" y="127736"/>
                  </a:moveTo>
                  <a:lnTo>
                    <a:pt x="0" y="0"/>
                  </a:lnTo>
                </a:path>
              </a:pathLst>
            </a:custGeom>
            <a:ln w="182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14800" y="4963312"/>
              <a:ext cx="146176" cy="1094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51846" y="4771707"/>
              <a:ext cx="165100" cy="492759"/>
            </a:xfrm>
            <a:custGeom>
              <a:avLst/>
              <a:gdLst/>
              <a:ahLst/>
              <a:cxnLst/>
              <a:rect l="l" t="t" r="r" b="b"/>
              <a:pathLst>
                <a:path w="165100" h="492760">
                  <a:moveTo>
                    <a:pt x="73101" y="0"/>
                  </a:moveTo>
                  <a:lnTo>
                    <a:pt x="164477" y="54749"/>
                  </a:lnTo>
                  <a:lnTo>
                    <a:pt x="0" y="127736"/>
                  </a:lnTo>
                  <a:lnTo>
                    <a:pt x="164477" y="218986"/>
                  </a:lnTo>
                  <a:lnTo>
                    <a:pt x="0" y="291972"/>
                  </a:lnTo>
                  <a:lnTo>
                    <a:pt x="164477" y="383222"/>
                  </a:lnTo>
                  <a:lnTo>
                    <a:pt x="0" y="456222"/>
                  </a:lnTo>
                  <a:lnTo>
                    <a:pt x="73101" y="492709"/>
                  </a:lnTo>
                </a:path>
              </a:pathLst>
            </a:custGeom>
            <a:ln w="182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099075" y="4886731"/>
            <a:ext cx="492759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50" b="1" spc="-25" dirty="0">
                <a:latin typeface="Arial" panose="020B0604020202020204"/>
                <a:cs typeface="Arial" panose="020B0604020202020204"/>
              </a:rPr>
              <a:t>50%</a:t>
            </a:r>
            <a:endParaRPr sz="1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9174" y="5425078"/>
            <a:ext cx="190500" cy="1079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75"/>
              </a:lnSpc>
            </a:pPr>
            <a:r>
              <a:rPr sz="130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24947" y="5264416"/>
            <a:ext cx="0" cy="164465"/>
          </a:xfrm>
          <a:custGeom>
            <a:avLst/>
            <a:gdLst/>
            <a:ahLst/>
            <a:cxnLst/>
            <a:rect l="l" t="t" r="r" b="b"/>
            <a:pathLst>
              <a:path h="164464">
                <a:moveTo>
                  <a:pt x="0" y="0"/>
                </a:moveTo>
                <a:lnTo>
                  <a:pt x="0" y="164249"/>
                </a:lnTo>
              </a:path>
            </a:pathLst>
          </a:custGeom>
          <a:ln w="182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527462" y="4777244"/>
            <a:ext cx="10795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spc="-5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31539" y="4935944"/>
            <a:ext cx="164465" cy="0"/>
          </a:xfrm>
          <a:custGeom>
            <a:avLst/>
            <a:gdLst/>
            <a:ahLst/>
            <a:cxnLst/>
            <a:rect l="l" t="t" r="r" b="b"/>
            <a:pathLst>
              <a:path w="164464">
                <a:moveTo>
                  <a:pt x="164465" y="0"/>
                </a:moveTo>
                <a:lnTo>
                  <a:pt x="0" y="0"/>
                </a:lnTo>
              </a:path>
            </a:pathLst>
          </a:custGeom>
          <a:ln w="182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83954" y="4603883"/>
            <a:ext cx="20764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300" u="heavy" spc="24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u="heavy" spc="-50" dirty="0"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02496" y="3405208"/>
            <a:ext cx="2045335" cy="141795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950"/>
              </a:spcBef>
            </a:pPr>
            <a:r>
              <a:rPr sz="2800" spc="-3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符号</a:t>
            </a:r>
            <a:r>
              <a:rPr sz="2800" spc="-5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：</a:t>
            </a:r>
            <a:endParaRPr sz="2800">
              <a:latin typeface="新宋体" panose="02010609030101010101" charset="-122"/>
              <a:cs typeface="新宋体" panose="02010609030101010101" charset="-122"/>
            </a:endParaRPr>
          </a:p>
          <a:p>
            <a:pPr marL="1650365">
              <a:lnSpc>
                <a:spcPct val="100000"/>
              </a:lnSpc>
              <a:spcBef>
                <a:spcPts val="700"/>
              </a:spcBef>
            </a:pPr>
            <a:r>
              <a:rPr sz="2300" b="1" spc="-25" dirty="0">
                <a:latin typeface="Arial" panose="020B0604020202020204"/>
                <a:cs typeface="Arial" panose="020B0604020202020204"/>
              </a:rPr>
              <a:t>R2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200" b="1" spc="-25" dirty="0">
                <a:latin typeface="Arial" panose="020B0604020202020204"/>
                <a:cs typeface="Arial" panose="020B0604020202020204"/>
              </a:rPr>
              <a:t>R1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0" y="4221479"/>
            <a:ext cx="2795016" cy="12954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5427" y="1254034"/>
            <a:ext cx="2838043" cy="222509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9061" y="1079470"/>
            <a:ext cx="2352701" cy="255101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77120" y="778581"/>
            <a:ext cx="2289762" cy="2990675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sldNum" sz="quarter" idx="4294967295"/>
          </p:nvPr>
        </p:nvSpPr>
        <p:spPr>
          <a:xfrm>
            <a:off x="11249659" y="6433095"/>
            <a:ext cx="292734" cy="2406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实验一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二极管</a:t>
            </a:r>
            <a:r>
              <a:rPr lang="zh-CN" altLang="en-US" smtClean="0"/>
              <a:t>特性及其应用</a:t>
            </a:r>
            <a:endParaRPr lang="zh-CN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ea typeface="黑体" panose="02010609060101010101" charset="-122"/>
              </a:rPr>
              <a:t>实验内容</a:t>
            </a:r>
            <a:r>
              <a:rPr lang="zh-CN" altLang="en-US" sz="2400" smtClean="0"/>
              <a:t>：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/>
              <a:t>二极管特性测试与分析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1</a:t>
            </a:r>
            <a:r>
              <a:rPr lang="zh-CN" altLang="en-US" sz="2400" smtClean="0"/>
              <a:t>、二极管单向导电性 </a:t>
            </a:r>
            <a:r>
              <a:rPr lang="en-US" altLang="zh-CN" sz="2400" smtClean="0"/>
              <a:t>b</a:t>
            </a:r>
            <a:endParaRPr lang="en-US" altLang="zh-CN" sz="2400" smtClean="0"/>
          </a:p>
        </p:txBody>
      </p:sp>
      <p:graphicFrame>
        <p:nvGraphicFramePr>
          <p:cNvPr id="63492" name="Group 4"/>
          <p:cNvGraphicFramePr>
            <a:graphicFrameLocks noGrp="1"/>
          </p:cNvGraphicFramePr>
          <p:nvPr/>
        </p:nvGraphicFramePr>
        <p:xfrm>
          <a:off x="2138363" y="5093335"/>
          <a:ext cx="7845425" cy="1407160"/>
        </p:xfrm>
        <a:graphic>
          <a:graphicData uri="http://schemas.openxmlformats.org/drawingml/2006/table">
            <a:tbl>
              <a:tblPr/>
              <a:tblGrid>
                <a:gridCol w="2016125"/>
                <a:gridCol w="728345"/>
                <a:gridCol w="728980"/>
                <a:gridCol w="728345"/>
                <a:gridCol w="728980"/>
                <a:gridCol w="728345"/>
                <a:gridCol w="728980"/>
                <a:gridCol w="728345"/>
                <a:gridCol w="728980"/>
              </a:tblGrid>
              <a:tr h="8229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反向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</a:t>
                      </a:r>
                      <a:b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直流电压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输出电压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2804" name="Picture 3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287713" y="2532698"/>
            <a:ext cx="5472112" cy="256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动作按钮: 自定义 36">
            <a:hlinkClick r:id="rId2" action="ppaction://hlinksldjump" highlightClick="1"/>
          </p:cNvPr>
          <p:cNvSpPr/>
          <p:nvPr/>
        </p:nvSpPr>
        <p:spPr>
          <a:xfrm>
            <a:off x="8975725" y="1052513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38" name="动作按钮: 自定义 37">
            <a:hlinkClick r:id="rId3" action="ppaction://hlinksldjump" highlightClick="1"/>
          </p:cNvPr>
          <p:cNvSpPr/>
          <p:nvPr/>
        </p:nvSpPr>
        <p:spPr>
          <a:xfrm>
            <a:off x="8975725" y="404813"/>
            <a:ext cx="1368425" cy="503237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实验一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二极管</a:t>
            </a:r>
            <a:r>
              <a:rPr lang="zh-CN" altLang="en-US" smtClean="0"/>
              <a:t>特性及其应用</a:t>
            </a:r>
            <a:endParaRPr lang="zh-CN" altLang="en-US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ea typeface="黑体" panose="02010609060101010101" charset="-122"/>
              </a:rPr>
              <a:t>实验内容</a:t>
            </a:r>
            <a:r>
              <a:rPr lang="zh-CN" altLang="en-US" sz="2400" smtClean="0"/>
              <a:t>：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/>
              <a:t>二极管特性测试与分析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1</a:t>
            </a:r>
            <a:r>
              <a:rPr lang="zh-CN" altLang="en-US" sz="2400" smtClean="0"/>
              <a:t>、二极管单向导电性 </a:t>
            </a:r>
            <a:r>
              <a:rPr lang="en-US" altLang="zh-CN" sz="2400" smtClean="0"/>
              <a:t>b</a:t>
            </a:r>
            <a:endParaRPr lang="en-US" altLang="zh-CN" sz="2400" smtClean="0"/>
          </a:p>
        </p:txBody>
      </p:sp>
      <p:pic>
        <p:nvPicPr>
          <p:cNvPr id="33828" name="Picture 3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24113" y="1581150"/>
            <a:ext cx="684053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3492" name="Group 4"/>
          <p:cNvGraphicFramePr>
            <a:graphicFrameLocks noGrp="1"/>
          </p:cNvGraphicFramePr>
          <p:nvPr/>
        </p:nvGraphicFramePr>
        <p:xfrm>
          <a:off x="2138363" y="5093335"/>
          <a:ext cx="7845425" cy="1407160"/>
        </p:xfrm>
        <a:graphic>
          <a:graphicData uri="http://schemas.openxmlformats.org/drawingml/2006/table">
            <a:tbl>
              <a:tblPr/>
              <a:tblGrid>
                <a:gridCol w="2016125"/>
                <a:gridCol w="728345"/>
                <a:gridCol w="728980"/>
                <a:gridCol w="728345"/>
                <a:gridCol w="728980"/>
                <a:gridCol w="728345"/>
                <a:gridCol w="728980"/>
                <a:gridCol w="728345"/>
                <a:gridCol w="728980"/>
              </a:tblGrid>
              <a:tr h="82296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反向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</a:t>
                      </a:r>
                      <a:b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直流电压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输出电压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实验一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二极管</a:t>
            </a:r>
            <a:r>
              <a:rPr lang="zh-CN" altLang="en-US" smtClean="0"/>
              <a:t>特性及其应用</a:t>
            </a:r>
            <a:endParaRPr lang="zh-CN" altLang="en-US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ea typeface="黑体" panose="02010609060101010101" charset="-122"/>
              </a:rPr>
              <a:t>实验内容</a:t>
            </a:r>
            <a:r>
              <a:rPr lang="zh-CN" altLang="en-US" sz="2400" smtClean="0"/>
              <a:t>：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/>
              <a:t>二极管特性测试与分析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2</a:t>
            </a:r>
            <a:r>
              <a:rPr lang="zh-CN" altLang="en-US" sz="2400" smtClean="0"/>
              <a:t>、</a:t>
            </a:r>
            <a:r>
              <a:rPr lang="zh-CN" altLang="zh-CN" sz="2400" smtClean="0"/>
              <a:t>限幅特性</a:t>
            </a:r>
            <a:r>
              <a:rPr lang="zh-CN" altLang="en-US" sz="2400" smtClean="0"/>
              <a:t> </a:t>
            </a:r>
            <a:r>
              <a:rPr lang="en-US" altLang="zh-CN" sz="2400" smtClean="0"/>
              <a:t>a</a:t>
            </a:r>
            <a:endParaRPr lang="en-US" altLang="zh-CN" sz="2400" smtClean="0"/>
          </a:p>
        </p:txBody>
      </p:sp>
      <p:graphicFrame>
        <p:nvGraphicFramePr>
          <p:cNvPr id="61490" name="Group 50"/>
          <p:cNvGraphicFramePr>
            <a:graphicFrameLocks noGrp="1"/>
          </p:cNvGraphicFramePr>
          <p:nvPr/>
        </p:nvGraphicFramePr>
        <p:xfrm>
          <a:off x="1847850" y="5027613"/>
          <a:ext cx="7848600" cy="1428212"/>
        </p:xfrm>
        <a:graphic>
          <a:graphicData uri="http://schemas.openxmlformats.org/drawingml/2006/table">
            <a:tbl>
              <a:tblPr/>
              <a:tblGrid>
                <a:gridCol w="2159000"/>
                <a:gridCol w="711200"/>
                <a:gridCol w="711200"/>
                <a:gridCol w="711200"/>
                <a:gridCol w="711200"/>
                <a:gridCol w="711200"/>
                <a:gridCol w="711200"/>
                <a:gridCol w="711200"/>
                <a:gridCol w="711200"/>
              </a:tblGrid>
              <a:tr h="6929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输入交流</a:t>
                      </a:r>
                      <a:b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有效电压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52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输出电压波形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485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11675" y="188913"/>
            <a:ext cx="48355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动作按钮: 自定义 6">
            <a:hlinkClick r:id="rId2" action="ppaction://hlinksldjump" highlightClick="1"/>
          </p:cNvPr>
          <p:cNvSpPr/>
          <p:nvPr/>
        </p:nvSpPr>
        <p:spPr>
          <a:xfrm>
            <a:off x="2208213" y="3500438"/>
            <a:ext cx="1366837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8" name="动作按钮: 自定义 7">
            <a:hlinkClick r:id="rId3" action="ppaction://hlinksldjump" highlightClick="1"/>
          </p:cNvPr>
          <p:cNvSpPr/>
          <p:nvPr/>
        </p:nvSpPr>
        <p:spPr>
          <a:xfrm>
            <a:off x="2208213" y="2852738"/>
            <a:ext cx="1366837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实验一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二极管</a:t>
            </a:r>
            <a:r>
              <a:rPr lang="zh-CN" altLang="en-US" smtClean="0"/>
              <a:t>特性及其应用</a:t>
            </a:r>
            <a:endParaRPr lang="zh-CN" altLang="en-US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ea typeface="黑体" panose="02010609060101010101" charset="-122"/>
              </a:rPr>
              <a:t>实验内容</a:t>
            </a:r>
            <a:r>
              <a:rPr lang="zh-CN" altLang="en-US" sz="2400" smtClean="0"/>
              <a:t>：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/>
              <a:t>二极管特性测试与分析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2</a:t>
            </a:r>
            <a:r>
              <a:rPr lang="zh-CN" altLang="en-US" sz="2400" smtClean="0"/>
              <a:t>、</a:t>
            </a:r>
            <a:r>
              <a:rPr lang="zh-CN" altLang="zh-CN" sz="2400" smtClean="0"/>
              <a:t>限幅特性</a:t>
            </a:r>
            <a:r>
              <a:rPr lang="zh-CN" altLang="en-US" sz="2400" smtClean="0"/>
              <a:t> </a:t>
            </a:r>
            <a:r>
              <a:rPr lang="en-US" altLang="zh-CN" sz="2400" smtClean="0"/>
              <a:t>b</a:t>
            </a:r>
            <a:endParaRPr lang="en-US" altLang="zh-CN" sz="2400" smtClean="0"/>
          </a:p>
        </p:txBody>
      </p:sp>
      <p:graphicFrame>
        <p:nvGraphicFramePr>
          <p:cNvPr id="61490" name="Group 50"/>
          <p:cNvGraphicFramePr>
            <a:graphicFrameLocks noGrp="1"/>
          </p:cNvGraphicFramePr>
          <p:nvPr/>
        </p:nvGraphicFramePr>
        <p:xfrm>
          <a:off x="1847850" y="4724400"/>
          <a:ext cx="8559800" cy="1731010"/>
        </p:xfrm>
        <a:graphic>
          <a:graphicData uri="http://schemas.openxmlformats.org/drawingml/2006/table">
            <a:tbl>
              <a:tblPr/>
              <a:tblGrid>
                <a:gridCol w="2159000"/>
                <a:gridCol w="711200"/>
                <a:gridCol w="711200"/>
                <a:gridCol w="711200"/>
                <a:gridCol w="711200"/>
                <a:gridCol w="711200"/>
                <a:gridCol w="711200"/>
                <a:gridCol w="711200"/>
                <a:gridCol w="711200"/>
                <a:gridCol w="711200"/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输入交流</a:t>
                      </a:r>
                      <a:b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有效电压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8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输出电压波形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5879" name="Picture 5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006850" y="2076450"/>
            <a:ext cx="5905500" cy="269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动作按钮: 自定义 39">
            <a:hlinkClick r:id="rId2" action="ppaction://hlinksldjump" highlightClick="1"/>
          </p:cNvPr>
          <p:cNvSpPr/>
          <p:nvPr/>
        </p:nvSpPr>
        <p:spPr>
          <a:xfrm>
            <a:off x="2208213" y="3500438"/>
            <a:ext cx="1366837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41" name="动作按钮: 自定义 40">
            <a:hlinkClick r:id="rId3" action="ppaction://hlinksldjump" highlightClick="1"/>
          </p:cNvPr>
          <p:cNvSpPr/>
          <p:nvPr/>
        </p:nvSpPr>
        <p:spPr>
          <a:xfrm>
            <a:off x="2208213" y="2852738"/>
            <a:ext cx="1366837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实验一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二极管</a:t>
            </a:r>
            <a:r>
              <a:rPr lang="zh-CN" altLang="en-US" smtClean="0"/>
              <a:t>特性及其应用</a:t>
            </a:r>
            <a:endParaRPr lang="zh-CN" altLang="en-US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ea typeface="黑体" panose="02010609060101010101" charset="-122"/>
              </a:rPr>
              <a:t>实验内容</a:t>
            </a:r>
            <a:r>
              <a:rPr lang="zh-CN" altLang="en-US" sz="2400" smtClean="0"/>
              <a:t>：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/>
              <a:t>二极管特性测试与分析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2</a:t>
            </a:r>
            <a:r>
              <a:rPr lang="zh-CN" altLang="en-US" sz="2400" smtClean="0"/>
              <a:t>、</a:t>
            </a:r>
            <a:r>
              <a:rPr lang="zh-CN" altLang="zh-CN" sz="2400" smtClean="0"/>
              <a:t>限幅特性</a:t>
            </a:r>
            <a:r>
              <a:rPr lang="zh-CN" altLang="en-US" sz="2400" smtClean="0"/>
              <a:t> </a:t>
            </a:r>
            <a:r>
              <a:rPr lang="en-US" altLang="zh-CN" sz="2400" smtClean="0"/>
              <a:t>b</a:t>
            </a:r>
            <a:endParaRPr lang="en-US" altLang="zh-CN" sz="2400" smtClean="0"/>
          </a:p>
        </p:txBody>
      </p:sp>
      <p:graphicFrame>
        <p:nvGraphicFramePr>
          <p:cNvPr id="64516" name="Group 4"/>
          <p:cNvGraphicFramePr>
            <a:graphicFrameLocks noGrp="1"/>
          </p:cNvGraphicFramePr>
          <p:nvPr/>
        </p:nvGraphicFramePr>
        <p:xfrm>
          <a:off x="1847850" y="4724400"/>
          <a:ext cx="8559800" cy="1731010"/>
        </p:xfrm>
        <a:graphic>
          <a:graphicData uri="http://schemas.openxmlformats.org/drawingml/2006/table">
            <a:tbl>
              <a:tblPr/>
              <a:tblGrid>
                <a:gridCol w="2159000"/>
                <a:gridCol w="711200"/>
                <a:gridCol w="711200"/>
                <a:gridCol w="711200"/>
                <a:gridCol w="711200"/>
                <a:gridCol w="711200"/>
                <a:gridCol w="711200"/>
                <a:gridCol w="711200"/>
                <a:gridCol w="711200"/>
                <a:gridCol w="711200"/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输入交流</a:t>
                      </a:r>
                      <a:b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有效电压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8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输出电压波形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903" name="Picture 39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079875" y="117475"/>
            <a:ext cx="5761038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动作按钮: 自定义 39">
            <a:hlinkClick r:id="rId2" action="ppaction://hlinksldjump" highlightClick="1"/>
          </p:cNvPr>
          <p:cNvSpPr/>
          <p:nvPr/>
        </p:nvSpPr>
        <p:spPr>
          <a:xfrm>
            <a:off x="2208213" y="3500438"/>
            <a:ext cx="1366837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41" name="动作按钮: 自定义 40">
            <a:hlinkClick r:id="rId3" action="ppaction://hlinksldjump" highlightClick="1"/>
          </p:cNvPr>
          <p:cNvSpPr/>
          <p:nvPr/>
        </p:nvSpPr>
        <p:spPr>
          <a:xfrm>
            <a:off x="2208213" y="2852738"/>
            <a:ext cx="1366837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实验一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二极管</a:t>
            </a:r>
            <a:r>
              <a:rPr lang="zh-CN" altLang="en-US" smtClean="0"/>
              <a:t>特性及其应用</a:t>
            </a:r>
            <a:endParaRPr lang="zh-CN" altLang="en-US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ea typeface="黑体" panose="02010609060101010101" charset="-122"/>
              </a:rPr>
              <a:t>实验内容</a:t>
            </a:r>
            <a:r>
              <a:rPr lang="zh-CN" altLang="en-US" sz="2400" smtClean="0"/>
              <a:t>：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/>
              <a:t>二极管特性测试与分析</a:t>
            </a:r>
            <a:endParaRPr lang="zh-CN" altLang="en-US" sz="24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3</a:t>
            </a:r>
            <a:r>
              <a:rPr lang="zh-CN" altLang="en-US" sz="2400" smtClean="0"/>
              <a:t>、</a:t>
            </a:r>
            <a:r>
              <a:rPr lang="zh-CN" altLang="en-US" sz="2400" smtClean="0">
                <a:latin typeface="宋体" panose="02010600030101010101" pitchFamily="2" charset="-122"/>
              </a:rPr>
              <a:t>半波整流电路</a:t>
            </a:r>
            <a:endParaRPr lang="en-US" altLang="zh-CN" sz="2400" smtClean="0"/>
          </a:p>
        </p:txBody>
      </p:sp>
      <p:sp>
        <p:nvSpPr>
          <p:cNvPr id="7" name="TextBox 6"/>
          <p:cNvSpPr txBox="1"/>
          <p:nvPr/>
        </p:nvSpPr>
        <p:spPr>
          <a:xfrm>
            <a:off x="2063750" y="4956175"/>
            <a:ext cx="8353425" cy="156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GB" sz="2400">
                <a:latin typeface="+mn-lt"/>
              </a:rPr>
              <a:t>用信号源</a:t>
            </a:r>
            <a:r>
              <a:rPr lang="zh-CN" altLang="en-US" sz="2400">
                <a:latin typeface="+mn-lt"/>
              </a:rPr>
              <a:t>给电路输入频率分别为</a:t>
            </a:r>
            <a:r>
              <a:rPr lang="zh-CN" altLang="en-GB" sz="2400">
                <a:latin typeface="+mn-lt"/>
              </a:rPr>
              <a:t> 100</a:t>
            </a:r>
            <a:r>
              <a:rPr lang="en-GB" altLang="zh-CN" sz="2400">
                <a:latin typeface="+mn-lt"/>
              </a:rPr>
              <a:t>Hz、1000 Hz , V</a:t>
            </a:r>
            <a:r>
              <a:rPr lang="en-GB" altLang="zh-CN" sz="2400" baseline="-30000">
                <a:latin typeface="+mn-lt"/>
              </a:rPr>
              <a:t>i</a:t>
            </a:r>
            <a:r>
              <a:rPr lang="en-GB" altLang="zh-CN" sz="2400">
                <a:latin typeface="+mn-lt"/>
              </a:rPr>
              <a:t>=10V (</a:t>
            </a:r>
            <a:r>
              <a:rPr lang="zh-CN" altLang="en-GB" sz="2400">
                <a:latin typeface="+mn-lt"/>
              </a:rPr>
              <a:t>有效值) </a:t>
            </a:r>
            <a:r>
              <a:rPr lang="zh-CN" altLang="en-US" sz="2400">
                <a:latin typeface="+mn-lt"/>
              </a:rPr>
              <a:t>正弦波信号，在</a:t>
            </a:r>
            <a:r>
              <a:rPr lang="en-GB" altLang="zh-CN" sz="2400">
                <a:latin typeface="+mn-lt"/>
              </a:rPr>
              <a:t>R</a:t>
            </a:r>
            <a:r>
              <a:rPr lang="en-GB" altLang="zh-CN" sz="2400" baseline="-30000">
                <a:latin typeface="+mn-lt"/>
              </a:rPr>
              <a:t>L</a:t>
            </a:r>
            <a:r>
              <a:rPr lang="en-GB" altLang="zh-CN" sz="2400">
                <a:latin typeface="+mn-lt"/>
              </a:rPr>
              <a:t>=240Ω</a:t>
            </a:r>
            <a:r>
              <a:rPr lang="zh-CN" altLang="en-US" sz="2400">
                <a:latin typeface="+mn-lt"/>
              </a:rPr>
              <a:t>，</a:t>
            </a:r>
            <a:r>
              <a:rPr lang="en-US" altLang="zh-CN" sz="2400">
                <a:latin typeface="+mn-lt"/>
              </a:rPr>
              <a:t>R</a:t>
            </a:r>
            <a:r>
              <a:rPr lang="en-US" altLang="zh-CN" sz="2400" baseline="-30000">
                <a:latin typeface="+mn-lt"/>
              </a:rPr>
              <a:t>W</a:t>
            </a:r>
            <a:r>
              <a:rPr lang="en-US" altLang="zh-CN" sz="2400">
                <a:latin typeface="+mn-lt"/>
              </a:rPr>
              <a:t>=10</a:t>
            </a:r>
            <a:r>
              <a:rPr lang="en-GB" altLang="zh-CN" sz="2400">
                <a:latin typeface="+mn-lt"/>
              </a:rPr>
              <a:t>KΩ，</a:t>
            </a:r>
            <a:r>
              <a:rPr lang="zh-CN" altLang="en-GB" sz="2400">
                <a:latin typeface="+mn-lt"/>
              </a:rPr>
              <a:t>调节</a:t>
            </a:r>
            <a:r>
              <a:rPr lang="en-GB" altLang="zh-CN" sz="2400">
                <a:latin typeface="+mn-lt"/>
              </a:rPr>
              <a:t>R</a:t>
            </a:r>
            <a:r>
              <a:rPr lang="en-GB" altLang="zh-CN" sz="2400" baseline="-30000">
                <a:latin typeface="+mn-lt"/>
              </a:rPr>
              <a:t>W</a:t>
            </a:r>
            <a:r>
              <a:rPr lang="en-GB" altLang="zh-CN" sz="2400">
                <a:latin typeface="+mn-lt"/>
              </a:rPr>
              <a:t>，</a:t>
            </a:r>
            <a:r>
              <a:rPr lang="zh-CN" altLang="en-GB" sz="2400">
                <a:latin typeface="+mn-lt"/>
              </a:rPr>
              <a:t>测出</a:t>
            </a:r>
            <a:r>
              <a:rPr lang="en-GB" altLang="zh-CN" sz="2400">
                <a:latin typeface="+mn-lt"/>
              </a:rPr>
              <a:t>V</a:t>
            </a:r>
            <a:r>
              <a:rPr lang="en-GB" altLang="zh-CN" sz="2400" baseline="-30000">
                <a:latin typeface="+mn-lt"/>
              </a:rPr>
              <a:t>O</a:t>
            </a:r>
            <a:r>
              <a:rPr lang="zh-CN" altLang="en-GB" sz="2400">
                <a:latin typeface="+mn-lt"/>
              </a:rPr>
              <a:t>的值，</a:t>
            </a:r>
            <a:r>
              <a:rPr lang="zh-CN" altLang="en-US" sz="2400">
                <a:latin typeface="+mn-lt"/>
              </a:rPr>
              <a:t>用双踪示波器观察电路相应的输入</a:t>
            </a:r>
            <a:r>
              <a:rPr lang="en-US" altLang="zh-CN" sz="2400">
                <a:latin typeface="+mn-lt"/>
              </a:rPr>
              <a:t>/</a:t>
            </a:r>
            <a:r>
              <a:rPr lang="zh-CN" altLang="en-US" sz="2400">
                <a:latin typeface="+mn-lt"/>
              </a:rPr>
              <a:t>输出波形，并记录相应的波形图，</a:t>
            </a:r>
            <a:r>
              <a:rPr lang="zh-CN" altLang="en-GB" sz="2400">
                <a:latin typeface="+mn-lt"/>
              </a:rPr>
              <a:t>分析并说明输出波形随</a:t>
            </a:r>
            <a:r>
              <a:rPr lang="en-GB" altLang="zh-CN" sz="2400">
                <a:latin typeface="+mn-lt"/>
              </a:rPr>
              <a:t>R</a:t>
            </a:r>
            <a:r>
              <a:rPr lang="en-GB" altLang="zh-CN" sz="2400" baseline="-30000">
                <a:latin typeface="+mn-lt"/>
              </a:rPr>
              <a:t>W</a:t>
            </a:r>
            <a:r>
              <a:rPr lang="zh-CN" altLang="en-GB" sz="2400">
                <a:latin typeface="+mn-lt"/>
              </a:rPr>
              <a:t>变化情况。</a:t>
            </a:r>
            <a:endParaRPr lang="zh-CN" altLang="en-US" sz="2400">
              <a:latin typeface="+mn-lt"/>
            </a:endParaRPr>
          </a:p>
        </p:txBody>
      </p:sp>
      <p:pic>
        <p:nvPicPr>
          <p:cNvPr id="37893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087938" y="115888"/>
            <a:ext cx="4899025" cy="503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2208213" y="3500438"/>
            <a:ext cx="1366837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0" name="动作按钮: 自定义 9">
            <a:hlinkClick r:id="rId3" action="ppaction://hlinksldjump" highlightClick="1"/>
          </p:cNvPr>
          <p:cNvSpPr/>
          <p:nvPr/>
        </p:nvSpPr>
        <p:spPr>
          <a:xfrm>
            <a:off x="2208213" y="2852738"/>
            <a:ext cx="1366837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550" y="673100"/>
            <a:ext cx="8229600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实验二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三极管</a:t>
            </a:r>
            <a:r>
              <a:rPr lang="zh-CN" altLang="en-US" smtClean="0"/>
              <a:t>单级交流放大电路</a:t>
            </a:r>
            <a:endParaRPr lang="zh-CN" altLang="en-US" smtClean="0"/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125663" y="1628775"/>
            <a:ext cx="8002587" cy="4176713"/>
          </a:xfrm>
        </p:spPr>
        <p:txBody>
          <a:bodyPr/>
          <a:lstStyle/>
          <a:p>
            <a:pPr marL="457200" indent="-4572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0000FF"/>
                </a:solidFill>
                <a:ea typeface="黑体" panose="02010609060101010101" charset="-122"/>
              </a:rPr>
              <a:t>实验目的</a:t>
            </a:r>
            <a:r>
              <a:rPr lang="zh-CN" altLang="en-US" smtClean="0"/>
              <a:t>：</a:t>
            </a:r>
            <a:endParaRPr lang="zh-CN" altLang="en-US" smtClean="0"/>
          </a:p>
          <a:p>
            <a:pPr marL="457200" indent="-4572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AutoNum type="arabicPeriod"/>
            </a:pPr>
            <a:r>
              <a:rPr lang="zh-CN" altLang="en-US" smtClean="0">
                <a:latin typeface="宋体" panose="02010600030101010101" pitchFamily="2" charset="-122"/>
              </a:rPr>
              <a:t>学习晶体管放大器</a:t>
            </a:r>
            <a:r>
              <a:rPr lang="zh-CN" altLang="en-US" smtClean="0">
                <a:solidFill>
                  <a:srgbClr val="FF0000"/>
                </a:solidFill>
                <a:latin typeface="宋体" panose="02010600030101010101" pitchFamily="2" charset="-122"/>
              </a:rPr>
              <a:t>静态工作点</a:t>
            </a:r>
            <a:r>
              <a:rPr lang="zh-CN" altLang="en-US" smtClean="0">
                <a:latin typeface="宋体" panose="02010600030101010101" pitchFamily="2" charset="-122"/>
              </a:rPr>
              <a:t>的调整与测量方法，了解电路中</a:t>
            </a:r>
            <a:r>
              <a:rPr lang="zh-CN" altLang="en-US" smtClean="0">
                <a:solidFill>
                  <a:srgbClr val="0000FF"/>
                </a:solidFill>
                <a:latin typeface="宋体" panose="02010600030101010101" pitchFamily="2" charset="-122"/>
              </a:rPr>
              <a:t>各元件</a:t>
            </a:r>
            <a:r>
              <a:rPr lang="zh-CN" altLang="en-US" smtClean="0">
                <a:latin typeface="宋体" panose="02010600030101010101" pitchFamily="2" charset="-122"/>
              </a:rPr>
              <a:t>与</a:t>
            </a:r>
            <a:r>
              <a:rPr lang="zh-CN" altLang="en-US" smtClean="0">
                <a:solidFill>
                  <a:srgbClr val="0000FF"/>
                </a:solidFill>
                <a:latin typeface="宋体" panose="02010600030101010101" pitchFamily="2" charset="-122"/>
              </a:rPr>
              <a:t>静态工作点</a:t>
            </a:r>
            <a:r>
              <a:rPr lang="zh-CN" altLang="en-US" smtClean="0">
                <a:latin typeface="宋体" panose="02010600030101010101" pitchFamily="2" charset="-122"/>
              </a:rPr>
              <a:t>的关系。</a:t>
            </a:r>
            <a:endParaRPr lang="zh-CN" altLang="en-US" smtClean="0"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AutoNum type="arabicPeriod"/>
            </a:pPr>
            <a:r>
              <a:rPr lang="zh-CN" altLang="en-US" smtClean="0">
                <a:latin typeface="宋体" panose="02010600030101010101" pitchFamily="2" charset="-122"/>
              </a:rPr>
              <a:t>分析、观察</a:t>
            </a:r>
            <a:r>
              <a:rPr lang="zh-CN" altLang="en-US" smtClean="0">
                <a:solidFill>
                  <a:srgbClr val="FF0066"/>
                </a:solidFill>
                <a:latin typeface="宋体" panose="02010600030101010101" pitchFamily="2" charset="-122"/>
              </a:rPr>
              <a:t>工作点</a:t>
            </a:r>
            <a:r>
              <a:rPr lang="zh-CN" altLang="en-US" smtClean="0">
                <a:latin typeface="宋体" panose="02010600030101010101" pitchFamily="2" charset="-122"/>
              </a:rPr>
              <a:t>对放大器</a:t>
            </a:r>
            <a:r>
              <a:rPr lang="zh-CN" altLang="en-US" smtClean="0">
                <a:solidFill>
                  <a:srgbClr val="FF0066"/>
                </a:solidFill>
                <a:latin typeface="宋体" panose="02010600030101010101" pitchFamily="2" charset="-122"/>
              </a:rPr>
              <a:t>动态范围</a:t>
            </a:r>
            <a:r>
              <a:rPr lang="zh-CN" altLang="en-US" smtClean="0">
                <a:latin typeface="宋体" panose="02010600030101010101" pitchFamily="2" charset="-122"/>
              </a:rPr>
              <a:t>的影响。</a:t>
            </a:r>
            <a:endParaRPr lang="zh-CN" altLang="en-US" smtClean="0"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AutoNum type="arabicPeriod"/>
            </a:pPr>
            <a:r>
              <a:rPr lang="zh-CN" altLang="en-US" smtClean="0">
                <a:latin typeface="宋体" panose="02010600030101010101" pitchFamily="2" charset="-122"/>
              </a:rPr>
              <a:t>掌握放大器</a:t>
            </a:r>
            <a:r>
              <a:rPr lang="zh-CN" altLang="en-US" smtClean="0">
                <a:solidFill>
                  <a:srgbClr val="FF0000"/>
                </a:solidFill>
                <a:latin typeface="宋体" panose="02010600030101010101" pitchFamily="2" charset="-122"/>
              </a:rPr>
              <a:t>性能指标</a:t>
            </a:r>
            <a:r>
              <a:rPr lang="zh-CN" altLang="en-US" smtClean="0">
                <a:latin typeface="宋体" panose="02010600030101010101" pitchFamily="2" charset="-122"/>
              </a:rPr>
              <a:t>的测量方法，了解电路中</a:t>
            </a:r>
            <a:r>
              <a:rPr lang="zh-CN" altLang="en-US" smtClean="0">
                <a:solidFill>
                  <a:srgbClr val="0000FF"/>
                </a:solidFill>
                <a:latin typeface="宋体" panose="02010600030101010101" pitchFamily="2" charset="-122"/>
              </a:rPr>
              <a:t>各元件</a:t>
            </a:r>
            <a:r>
              <a:rPr lang="zh-CN" altLang="en-US" smtClean="0">
                <a:latin typeface="宋体" panose="02010600030101010101" pitchFamily="2" charset="-122"/>
              </a:rPr>
              <a:t>对放大器</a:t>
            </a:r>
            <a:r>
              <a:rPr lang="zh-CN" altLang="en-US" smtClean="0">
                <a:solidFill>
                  <a:srgbClr val="0000FF"/>
                </a:solidFill>
                <a:latin typeface="宋体" panose="02010600030101010101" pitchFamily="2" charset="-122"/>
              </a:rPr>
              <a:t>性能指标</a:t>
            </a:r>
            <a:r>
              <a:rPr lang="zh-CN" altLang="en-US" smtClean="0">
                <a:latin typeface="宋体" panose="02010600030101010101" pitchFamily="2" charset="-122"/>
              </a:rPr>
              <a:t>的影响。</a:t>
            </a:r>
            <a:endParaRPr lang="en-US" altLang="zh-CN" smtClean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550" y="620713"/>
            <a:ext cx="8229600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实验二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三极管</a:t>
            </a:r>
            <a:r>
              <a:rPr lang="zh-CN" altLang="en-US" smtClean="0"/>
              <a:t>单级交流放大电路</a:t>
            </a:r>
            <a:endParaRPr lang="zh-CN" altLang="en-US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25663" y="1196975"/>
            <a:ext cx="8002587" cy="5113338"/>
          </a:xfrm>
        </p:spPr>
        <p:txBody>
          <a:bodyPr/>
          <a:lstStyle/>
          <a:p>
            <a:pPr marL="457200" indent="-4572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0000FF"/>
                </a:solidFill>
                <a:ea typeface="黑体" panose="02010609060101010101" charset="-122"/>
              </a:rPr>
              <a:t>实验内容</a:t>
            </a:r>
            <a:r>
              <a:rPr lang="zh-CN" altLang="en-US" smtClean="0">
                <a:sym typeface="Wingdings" panose="05000000000000000000" pitchFamily="2" charset="2"/>
              </a:rPr>
              <a:t>：</a:t>
            </a:r>
            <a:endParaRPr lang="zh-CN" altLang="en-US" smtClean="0">
              <a:sym typeface="Wingdings" panose="05000000000000000000" pitchFamily="2" charset="2"/>
            </a:endParaRPr>
          </a:p>
          <a:p>
            <a:pPr marL="457200" indent="-4572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latin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smtClean="0">
                <a:sym typeface="Wingdings" panose="05000000000000000000" pitchFamily="2" charset="2"/>
              </a:rPr>
              <a:t>一</a:t>
            </a:r>
            <a:r>
              <a:rPr lang="en-US" altLang="zh-CN" smtClean="0">
                <a:latin typeface="宋体" panose="02010600030101010101" pitchFamily="2" charset="-122"/>
                <a:sym typeface="Wingdings" panose="05000000000000000000" pitchFamily="2" charset="2"/>
              </a:rPr>
              <a:t>)</a:t>
            </a:r>
            <a:r>
              <a:rPr lang="zh-CN" altLang="en-US" smtClean="0">
                <a:sym typeface="Wingdings" panose="05000000000000000000" pitchFamily="2" charset="2"/>
              </a:rPr>
              <a:t>、基本放大器电路</a:t>
            </a:r>
            <a:r>
              <a:rPr lang="zh-CN" altLang="en-US" smtClean="0">
                <a:solidFill>
                  <a:srgbClr val="CC0066"/>
                </a:solidFill>
                <a:sym typeface="Wingdings" panose="05000000000000000000" pitchFamily="2" charset="2"/>
              </a:rPr>
              <a:t>工作状态</a:t>
            </a:r>
            <a:r>
              <a:rPr lang="zh-CN" altLang="en-US" smtClean="0">
                <a:solidFill>
                  <a:srgbClr val="0000FF"/>
                </a:solidFill>
                <a:ea typeface="黑体" panose="02010609060101010101" charset="-122"/>
                <a:sym typeface="Wingdings" panose="05000000000000000000" pitchFamily="2" charset="2"/>
              </a:rPr>
              <a:t>调整</a:t>
            </a:r>
            <a:r>
              <a:rPr lang="zh-CN" altLang="en-US" smtClean="0">
                <a:sym typeface="Wingdings" panose="05000000000000000000" pitchFamily="2" charset="2"/>
              </a:rPr>
              <a:t>与</a:t>
            </a:r>
            <a:r>
              <a:rPr lang="zh-CN" altLang="en-US" smtClean="0">
                <a:solidFill>
                  <a:srgbClr val="CC0066"/>
                </a:solidFill>
                <a:sym typeface="Wingdings" panose="05000000000000000000" pitchFamily="2" charset="2"/>
              </a:rPr>
              <a:t>参数</a:t>
            </a:r>
            <a:r>
              <a:rPr lang="zh-CN" altLang="en-US" smtClean="0">
                <a:solidFill>
                  <a:srgbClr val="0000FF"/>
                </a:solidFill>
                <a:ea typeface="黑体" panose="02010609060101010101" charset="-122"/>
                <a:sym typeface="Wingdings" panose="05000000000000000000" pitchFamily="2" charset="2"/>
              </a:rPr>
              <a:t>测量</a:t>
            </a:r>
            <a:endParaRPr lang="zh-CN" altLang="en-US" smtClean="0">
              <a:solidFill>
                <a:srgbClr val="0000FF"/>
              </a:solidFill>
              <a:ea typeface="黑体" panose="02010609060101010101" charset="-122"/>
            </a:endParaRPr>
          </a:p>
          <a:p>
            <a:pPr marL="457200" indent="-4572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AutoNum type="arabicPeriod"/>
            </a:pPr>
            <a:r>
              <a:rPr lang="en-US" altLang="zh-CN" smtClean="0"/>
              <a:t> </a:t>
            </a:r>
            <a:r>
              <a:rPr lang="en-US" altLang="zh-CN" smtClean="0">
                <a:latin typeface="宋体" panose="02010600030101010101" pitchFamily="2" charset="-122"/>
              </a:rPr>
              <a:t>(</a:t>
            </a:r>
            <a:r>
              <a:rPr lang="en-US" altLang="zh-CN" smtClean="0"/>
              <a:t>1</a:t>
            </a:r>
            <a:r>
              <a:rPr lang="en-US" altLang="zh-CN" smtClean="0">
                <a:latin typeface="宋体" panose="02010600030101010101" pitchFamily="2" charset="-122"/>
              </a:rPr>
              <a:t>)</a:t>
            </a:r>
            <a:r>
              <a:rPr lang="en-US" altLang="zh-CN" smtClean="0"/>
              <a:t> R</a:t>
            </a:r>
            <a:r>
              <a:rPr lang="en-US" altLang="zh-CN" baseline="-30000" smtClean="0"/>
              <a:t>bl</a:t>
            </a:r>
            <a:r>
              <a:rPr lang="zh-CN" altLang="en-US" smtClean="0"/>
              <a:t>对工作点的影响</a:t>
            </a:r>
            <a:endParaRPr lang="zh-CN" altLang="en-US" smtClean="0"/>
          </a:p>
          <a:p>
            <a:pPr marL="457200" indent="-4572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AutoNum type="arabicPeriod"/>
            </a:pPr>
            <a:r>
              <a:rPr lang="zh-CN" altLang="en-US" smtClean="0"/>
              <a:t>工作点对波形的影响</a:t>
            </a:r>
            <a:endParaRPr lang="zh-CN" altLang="en-US" smtClean="0"/>
          </a:p>
          <a:p>
            <a:pPr marL="457200" indent="-4572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AutoNum type="arabicPeriod"/>
            </a:pPr>
            <a:r>
              <a:rPr lang="zh-CN" altLang="en-US" smtClean="0"/>
              <a:t>放大器最大不失真输出的调整</a:t>
            </a:r>
            <a:endParaRPr lang="zh-CN" altLang="en-US" smtClean="0"/>
          </a:p>
          <a:p>
            <a:pPr marL="457200" indent="-4572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AutoNum type="arabicPeriod"/>
            </a:pPr>
            <a:r>
              <a:rPr lang="zh-CN" altLang="en-US" smtClean="0"/>
              <a:t>放大器电压放大倍数 </a:t>
            </a:r>
            <a:r>
              <a:rPr lang="en-US" altLang="zh-CN" smtClean="0"/>
              <a:t>A</a:t>
            </a:r>
            <a:r>
              <a:rPr lang="en-US" altLang="zh-CN" baseline="-25000" smtClean="0"/>
              <a:t>V </a:t>
            </a:r>
            <a:r>
              <a:rPr lang="zh-CN" altLang="en-US" smtClean="0"/>
              <a:t>测试</a:t>
            </a:r>
            <a:endParaRPr lang="zh-CN" altLang="en-US" smtClean="0"/>
          </a:p>
          <a:p>
            <a:pPr marL="457200" indent="-4572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AutoNum type="arabicPeriod"/>
            </a:pPr>
            <a:r>
              <a:rPr lang="zh-CN" altLang="zh-CN" smtClean="0"/>
              <a:t>测量放大器输入电阻</a:t>
            </a:r>
            <a:r>
              <a:rPr lang="zh-CN" altLang="en-US" smtClean="0"/>
              <a:t> </a:t>
            </a:r>
            <a:r>
              <a:rPr lang="zh-CN" altLang="zh-CN" smtClean="0"/>
              <a:t>r</a:t>
            </a:r>
            <a:r>
              <a:rPr lang="zh-CN" altLang="zh-CN" baseline="-25000" smtClean="0"/>
              <a:t>i</a:t>
            </a:r>
            <a:r>
              <a:rPr lang="zh-CN" altLang="en-US" smtClean="0"/>
              <a:t> </a:t>
            </a:r>
            <a:endParaRPr lang="zh-CN" altLang="en-US" smtClean="0"/>
          </a:p>
          <a:p>
            <a:pPr marL="457200" indent="-4572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AutoNum type="arabicPeriod"/>
            </a:pPr>
            <a:r>
              <a:rPr lang="zh-CN" altLang="en-US" smtClean="0"/>
              <a:t>测量放大器输出电阻 </a:t>
            </a:r>
            <a:r>
              <a:rPr lang="en-US" altLang="zh-CN" smtClean="0"/>
              <a:t>r</a:t>
            </a:r>
            <a:r>
              <a:rPr lang="en-US" altLang="zh-CN" baseline="-25000" smtClean="0"/>
              <a:t>o</a:t>
            </a:r>
            <a:endParaRPr lang="en-US" altLang="zh-CN" baseline="-2500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实验二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三极管</a:t>
            </a:r>
            <a:r>
              <a:rPr lang="zh-CN" altLang="en-US" smtClean="0"/>
              <a:t>单级交流放大电路</a:t>
            </a:r>
            <a:endParaRPr lang="zh-CN" altLang="en-US" smtClean="0"/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765175"/>
            <a:ext cx="4105275" cy="5762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0000FF"/>
                </a:solidFill>
                <a:ea typeface="黑体" panose="02010609060101010101" charset="-122"/>
              </a:rPr>
              <a:t>实验电路</a:t>
            </a:r>
            <a:r>
              <a:rPr lang="zh-CN" altLang="en-US" smtClean="0"/>
              <a:t>：</a:t>
            </a:r>
            <a:endParaRPr lang="en-US" altLang="zh-CN" smtClean="0"/>
          </a:p>
        </p:txBody>
      </p:sp>
      <p:sp>
        <p:nvSpPr>
          <p:cNvPr id="6" name="动作按钮: 自定义 5">
            <a:hlinkClick r:id="rId1" action="ppaction://hlinksldjump" highlightClick="1"/>
          </p:cNvPr>
          <p:cNvSpPr/>
          <p:nvPr/>
        </p:nvSpPr>
        <p:spPr>
          <a:xfrm>
            <a:off x="1774825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7" name="动作按钮: 自定义 6">
            <a:hlinkClick r:id="rId2" action="ppaction://hlinksldjump" highlightClick="1"/>
          </p:cNvPr>
          <p:cNvSpPr/>
          <p:nvPr/>
        </p:nvSpPr>
        <p:spPr>
          <a:xfrm>
            <a:off x="1774825" y="54451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41991" name="AutoShape 36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9912350" y="188913"/>
            <a:ext cx="576263" cy="576262"/>
          </a:xfrm>
          <a:prstGeom prst="actionButtonReturn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" name="对象 1"/>
          <p:cNvGraphicFramePr/>
          <p:nvPr/>
        </p:nvGraphicFramePr>
        <p:xfrm>
          <a:off x="3279140" y="1145540"/>
          <a:ext cx="5633720" cy="4566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5629275" imgH="4562475" progId="Paint.Picture">
                  <p:embed/>
                </p:oleObj>
              </mc:Choice>
              <mc:Fallback>
                <p:oleObj name="" r:id="rId3" imgW="5629275" imgH="45624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9140" y="1145540"/>
                        <a:ext cx="5633720" cy="4566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实验二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三极管</a:t>
            </a:r>
            <a:r>
              <a:rPr lang="zh-CN" altLang="en-US" smtClean="0"/>
              <a:t>单级交流放大电路</a:t>
            </a:r>
            <a:endParaRPr lang="zh-CN" altLang="en-US" smtClean="0"/>
          </a:p>
        </p:txBody>
      </p:sp>
      <p:sp>
        <p:nvSpPr>
          <p:cNvPr id="43011" name="文本占位符 2"/>
          <p:cNvSpPr>
            <a:spLocks noGrp="1"/>
          </p:cNvSpPr>
          <p:nvPr>
            <p:ph type="body" sz="half" idx="1"/>
          </p:nvPr>
        </p:nvSpPr>
        <p:spPr>
          <a:xfrm>
            <a:off x="2279650" y="549275"/>
            <a:ext cx="7848600" cy="1008063"/>
          </a:xfrm>
        </p:spPr>
        <p:txBody>
          <a:bodyPr>
            <a:normAutofit fontScale="90000"/>
          </a:bodyPr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1. </a:t>
            </a:r>
            <a:r>
              <a:rPr lang="zh-CN" altLang="en-US" smtClean="0"/>
              <a:t>电路参数对放大器工作点的影响</a:t>
            </a:r>
            <a:endParaRPr lang="en-US" altLang="zh-CN" smtClean="0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l</a:t>
            </a:r>
            <a:r>
              <a:rPr lang="zh-CN" altLang="en-US" smtClean="0"/>
              <a:t>）</a:t>
            </a:r>
            <a:r>
              <a:rPr lang="en-US" altLang="zh-CN" smtClean="0"/>
              <a:t>R</a:t>
            </a:r>
            <a:r>
              <a:rPr lang="en-US" altLang="zh-CN" baseline="-25000" smtClean="0"/>
              <a:t>bl</a:t>
            </a:r>
            <a:r>
              <a:rPr lang="en-US" altLang="zh-CN" smtClean="0"/>
              <a:t> </a:t>
            </a:r>
            <a:r>
              <a:rPr lang="zh-CN" altLang="en-US" smtClean="0"/>
              <a:t>对工作点的影响</a:t>
            </a:r>
            <a:r>
              <a:rPr lang="en-US" altLang="zh-CN" smtClean="0"/>
              <a:t>(</a:t>
            </a:r>
            <a:r>
              <a:rPr lang="zh-CN" altLang="en-US" smtClean="0"/>
              <a:t>电路图上</a:t>
            </a:r>
            <a:r>
              <a:rPr lang="en-US" altLang="zh-CN" smtClean="0"/>
              <a:t>W</a:t>
            </a:r>
            <a:r>
              <a:rPr lang="en-US" altLang="zh-CN" baseline="-30000" smtClean="0">
                <a:sym typeface="+mn-ea"/>
              </a:rPr>
              <a:t>1</a:t>
            </a:r>
            <a:r>
              <a:rPr lang="en-US" altLang="zh-CN" smtClean="0">
                <a:sym typeface="+mn-ea"/>
              </a:rPr>
              <a:t>+R</a:t>
            </a:r>
            <a:r>
              <a:rPr lang="en-US" altLang="zh-CN" baseline="-30000" smtClean="0">
                <a:sym typeface="+mn-ea"/>
              </a:rPr>
              <a:t>1</a:t>
            </a:r>
            <a:r>
              <a:rPr lang="en-US" altLang="zh-CN" smtClean="0">
                <a:sym typeface="+mn-ea"/>
              </a:rPr>
              <a:t>=R</a:t>
            </a:r>
            <a:r>
              <a:rPr lang="en-US" altLang="zh-CN" baseline="-30000" smtClean="0">
                <a:sym typeface="+mn-ea"/>
              </a:rPr>
              <a:t>b1</a:t>
            </a:r>
            <a:r>
              <a:rPr lang="zh-CN" altLang="en-US" baseline="-30000" smtClean="0">
                <a:sym typeface="+mn-ea"/>
              </a:rPr>
              <a:t>、</a:t>
            </a:r>
            <a:r>
              <a:rPr lang="zh-CN" altLang="en-US" smtClean="0"/>
              <a:t>实验箱上</a:t>
            </a:r>
            <a:r>
              <a:rPr lang="en-US" altLang="zh-CN" smtClean="0">
                <a:sym typeface="+mn-ea"/>
              </a:rPr>
              <a:t>Rp1+R</a:t>
            </a:r>
            <a:r>
              <a:rPr lang="en-US" altLang="zh-CN" baseline="-30000" smtClean="0">
                <a:sym typeface="+mn-ea"/>
              </a:rPr>
              <a:t>3</a:t>
            </a:r>
            <a:r>
              <a:rPr lang="en-US" altLang="zh-CN" smtClean="0"/>
              <a:t>=</a:t>
            </a:r>
            <a:r>
              <a:rPr lang="en-US" altLang="zh-CN" smtClean="0">
                <a:sym typeface="+mn-ea"/>
              </a:rPr>
              <a:t>R</a:t>
            </a:r>
            <a:r>
              <a:rPr lang="en-US" altLang="zh-CN" baseline="-30000" smtClean="0">
                <a:sym typeface="+mn-ea"/>
              </a:rPr>
              <a:t>b1</a:t>
            </a:r>
            <a:r>
              <a:rPr lang="en-US" altLang="zh-CN" smtClean="0"/>
              <a:t>)</a:t>
            </a:r>
            <a:endParaRPr lang="en-US" altLang="zh-CN" smtClean="0"/>
          </a:p>
        </p:txBody>
      </p:sp>
      <p:sp>
        <p:nvSpPr>
          <p:cNvPr id="43012" name="内容占位符 3"/>
          <p:cNvSpPr>
            <a:spLocks noGrp="1"/>
          </p:cNvSpPr>
          <p:nvPr>
            <p:ph sz="half" idx="2"/>
          </p:nvPr>
        </p:nvSpPr>
        <p:spPr>
          <a:xfrm>
            <a:off x="1991360" y="2060258"/>
            <a:ext cx="8424863" cy="2016125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测试电路设置条件：</a:t>
            </a:r>
            <a:endParaRPr lang="en-US" altLang="zh-CN" smtClean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电源电压 </a:t>
            </a:r>
            <a:r>
              <a:rPr lang="en-US" altLang="zh-CN" smtClean="0"/>
              <a:t>E</a:t>
            </a:r>
            <a:r>
              <a:rPr lang="en-US" altLang="zh-CN" baseline="-30000" smtClean="0"/>
              <a:t>C</a:t>
            </a:r>
            <a:r>
              <a:rPr lang="zh-CN" altLang="en-US" smtClean="0"/>
              <a:t>为 </a:t>
            </a:r>
            <a:r>
              <a:rPr lang="en-US" altLang="zh-CN" smtClean="0"/>
              <a:t>10V</a:t>
            </a:r>
            <a:r>
              <a:rPr lang="zh-CN" altLang="en-US" smtClean="0"/>
              <a:t>，将电位器 </a:t>
            </a:r>
            <a:r>
              <a:rPr lang="en-US" altLang="zh-CN" smtClean="0"/>
              <a:t>W</a:t>
            </a:r>
            <a:r>
              <a:rPr lang="en-US" altLang="zh-CN" baseline="-30000" smtClean="0"/>
              <a:t>1</a:t>
            </a:r>
            <a:r>
              <a:rPr lang="zh-CN" altLang="en-US" smtClean="0"/>
              <a:t>旋至最大或最小，测量晶体管集电极、基极和发射极对地电压</a:t>
            </a:r>
            <a:r>
              <a:rPr lang="en-US" altLang="zh-CN" smtClean="0"/>
              <a:t>V</a:t>
            </a:r>
            <a:r>
              <a:rPr lang="en-US" altLang="zh-CN" baseline="-30000" smtClean="0"/>
              <a:t>C</a:t>
            </a:r>
            <a:r>
              <a:rPr lang="zh-CN" altLang="en-US" smtClean="0"/>
              <a:t>、</a:t>
            </a:r>
            <a:r>
              <a:rPr lang="en-US" altLang="zh-CN" smtClean="0"/>
              <a:t>V</a:t>
            </a:r>
            <a:r>
              <a:rPr lang="en-US" altLang="zh-CN" baseline="-30000" smtClean="0"/>
              <a:t>B</a:t>
            </a:r>
            <a:r>
              <a:rPr lang="zh-CN" altLang="en-US" smtClean="0"/>
              <a:t>、</a:t>
            </a:r>
            <a:r>
              <a:rPr lang="en-US" altLang="zh-CN" smtClean="0"/>
              <a:t>V</a:t>
            </a:r>
            <a:r>
              <a:rPr lang="en-US" altLang="zh-CN" baseline="-30000" smtClean="0"/>
              <a:t>E</a:t>
            </a:r>
            <a:r>
              <a:rPr lang="zh-CN" altLang="en-US" smtClean="0"/>
              <a:t>，并计算</a:t>
            </a:r>
            <a:r>
              <a:rPr lang="en-US" altLang="zh-CN" smtClean="0"/>
              <a:t>V</a:t>
            </a:r>
            <a:r>
              <a:rPr lang="en-US" altLang="zh-CN" baseline="-30000" smtClean="0"/>
              <a:t>BE</a:t>
            </a:r>
            <a:r>
              <a:rPr lang="zh-CN" altLang="en-US" smtClean="0"/>
              <a:t>、</a:t>
            </a:r>
            <a:r>
              <a:rPr lang="en-US" altLang="zh-CN" smtClean="0"/>
              <a:t>V</a:t>
            </a:r>
            <a:r>
              <a:rPr lang="en-US" altLang="zh-CN" baseline="-30000" smtClean="0"/>
              <a:t>CE</a:t>
            </a:r>
            <a:r>
              <a:rPr lang="zh-CN" altLang="en-US" smtClean="0"/>
              <a:t>和</a:t>
            </a:r>
            <a:r>
              <a:rPr lang="en-US" altLang="zh-CN" smtClean="0"/>
              <a:t>I</a:t>
            </a:r>
            <a:r>
              <a:rPr lang="en-US" altLang="zh-CN" baseline="-30000" smtClean="0"/>
              <a:t>C</a:t>
            </a:r>
            <a:r>
              <a:rPr lang="zh-CN" altLang="en-US" smtClean="0"/>
              <a:t>的值。</a:t>
            </a:r>
            <a:endParaRPr lang="zh-CN" altLang="en-US" smtClean="0"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EC6EF47-AFF0-4A54-BD83-FC232BDDAAAB}" type="slidenum">
              <a:rPr lang="zh-CN" altLang="en-US" smtClean="0"/>
            </a:fld>
            <a:endParaRPr lang="en-US" altLang="zh-CN"/>
          </a:p>
        </p:txBody>
      </p:sp>
      <p:graphicFrame>
        <p:nvGraphicFramePr>
          <p:cNvPr id="138" name="表格 137"/>
          <p:cNvGraphicFramePr>
            <a:graphicFrameLocks noGrp="1"/>
          </p:cNvGraphicFramePr>
          <p:nvPr/>
        </p:nvGraphicFramePr>
        <p:xfrm>
          <a:off x="2063750" y="4364673"/>
          <a:ext cx="813689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730"/>
                <a:gridCol w="1141730"/>
                <a:gridCol w="1142365"/>
                <a:gridCol w="1141730"/>
                <a:gridCol w="1141730"/>
                <a:gridCol w="1141730"/>
                <a:gridCol w="1285875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R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b1</a:t>
                      </a:r>
                      <a:endParaRPr lang="zh-CN" altLang="en-US" sz="2400" b="1" baseline="-2500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C</a:t>
                      </a:r>
                      <a:r>
                        <a:rPr lang="en-US" altLang="zh-CN" sz="2400" b="1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 kern="120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B</a:t>
                      </a:r>
                      <a:r>
                        <a:rPr lang="en-US" altLang="zh-CN" sz="2400" b="1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E</a:t>
                      </a:r>
                      <a:r>
                        <a:rPr lang="en-US" altLang="zh-CN" sz="2400" b="1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CE</a:t>
                      </a:r>
                      <a:r>
                        <a:rPr lang="en-US" altLang="zh-CN" sz="2400" b="1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BE</a:t>
                      </a:r>
                      <a:r>
                        <a:rPr lang="en-US" altLang="zh-CN" sz="2400" b="1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I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C</a:t>
                      </a:r>
                      <a:r>
                        <a:rPr lang="en-US" altLang="zh-CN" sz="2400" b="1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smtClean="0">
                          <a:latin typeface="+mn-lt"/>
                        </a:rPr>
                        <a:t>mA</a:t>
                      </a:r>
                      <a:r>
                        <a:rPr lang="en-US" altLang="zh-CN" sz="24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R</a:t>
                      </a:r>
                      <a:r>
                        <a:rPr lang="en-US" altLang="zh-CN" sz="2400" b="1" kern="1200" baseline="-250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b1min</a:t>
                      </a:r>
                      <a:endParaRPr lang="zh-CN" altLang="en-US" sz="2400" b="1" kern="1200" baseline="-250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R</a:t>
                      </a:r>
                      <a:r>
                        <a:rPr lang="en-US" altLang="zh-CN" sz="2400" b="1" kern="1200" baseline="-250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b1max</a:t>
                      </a:r>
                      <a:endParaRPr lang="zh-CN" altLang="en-US" sz="2400" b="1" kern="1200" baseline="-250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9" name="动作按钮: 自定义 138">
            <a:hlinkClick r:id="" action="ppaction://noaction" highlightClick="1"/>
          </p:cNvPr>
          <p:cNvSpPr/>
          <p:nvPr/>
        </p:nvSpPr>
        <p:spPr>
          <a:xfrm>
            <a:off x="9048750" y="260350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电路图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0" name="动作按钮: 自定义 9">
            <a:hlinkClick r:id="rId1" action="ppaction://hlinksldjump" highlightClick="1"/>
          </p:cNvPr>
          <p:cNvSpPr/>
          <p:nvPr/>
        </p:nvSpPr>
        <p:spPr>
          <a:xfrm>
            <a:off x="1774825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1" name="动作按钮: 自定义 10">
            <a:hlinkClick r:id="rId2" action="ppaction://hlinksldjump" highlightClick="1"/>
          </p:cNvPr>
          <p:cNvSpPr/>
          <p:nvPr/>
        </p:nvSpPr>
        <p:spPr>
          <a:xfrm>
            <a:off x="3287713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6139" y="60325"/>
            <a:ext cx="73787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电容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9950" y="4436109"/>
            <a:ext cx="10915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符号</a:t>
            </a:r>
            <a:r>
              <a:rPr sz="2800" spc="-5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：</a:t>
            </a:r>
            <a:endParaRPr sz="28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51668" y="4928933"/>
            <a:ext cx="0" cy="329565"/>
          </a:xfrm>
          <a:custGeom>
            <a:avLst/>
            <a:gdLst/>
            <a:ahLst/>
            <a:cxnLst/>
            <a:rect l="l" t="t" r="r" b="b"/>
            <a:pathLst>
              <a:path h="329564">
                <a:moveTo>
                  <a:pt x="0" y="329539"/>
                </a:moveTo>
                <a:lnTo>
                  <a:pt x="0" y="0"/>
                </a:lnTo>
              </a:path>
            </a:pathLst>
          </a:custGeom>
          <a:ln w="3662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61574" y="4928933"/>
            <a:ext cx="0" cy="329565"/>
          </a:xfrm>
          <a:custGeom>
            <a:avLst/>
            <a:gdLst/>
            <a:ahLst/>
            <a:cxnLst/>
            <a:rect l="l" t="t" r="r" b="b"/>
            <a:pathLst>
              <a:path h="329564">
                <a:moveTo>
                  <a:pt x="0" y="329539"/>
                </a:moveTo>
                <a:lnTo>
                  <a:pt x="0" y="0"/>
                </a:lnTo>
              </a:path>
            </a:pathLst>
          </a:custGeom>
          <a:ln w="3662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72636" y="4440675"/>
            <a:ext cx="1031875" cy="118935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R="175895" algn="ctr">
              <a:lnSpc>
                <a:spcPct val="100000"/>
              </a:lnSpc>
              <a:spcBef>
                <a:spcPts val="820"/>
              </a:spcBef>
            </a:pPr>
            <a:r>
              <a:rPr sz="2300" b="1" spc="-25" dirty="0">
                <a:latin typeface="Arial" panose="020B0604020202020204"/>
                <a:cs typeface="Arial" panose="020B0604020202020204"/>
              </a:rPr>
              <a:t>C1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R="182880" algn="ctr">
              <a:lnSpc>
                <a:spcPct val="100000"/>
              </a:lnSpc>
              <a:spcBef>
                <a:spcPts val="405"/>
              </a:spcBef>
              <a:tabLst>
                <a:tab pos="365760" algn="l"/>
                <a:tab pos="732155" algn="l"/>
              </a:tabLst>
            </a:pPr>
            <a:r>
              <a:rPr sz="1300" u="heavy" spc="24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u="heavy" spc="-50" dirty="0"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300" u="heavy" dirty="0"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3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00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300" u="heavy" spc="-50" dirty="0"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3995">
              <a:lnSpc>
                <a:spcPct val="100000"/>
              </a:lnSpc>
            </a:pPr>
            <a:r>
              <a:rPr sz="1850" b="1" spc="-10" dirty="0">
                <a:latin typeface="Arial" panose="020B0604020202020204"/>
                <a:cs typeface="Arial" panose="020B0604020202020204"/>
              </a:rPr>
              <a:t>1000pF</a:t>
            </a:r>
            <a:endParaRPr sz="1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43613" y="4890096"/>
            <a:ext cx="200025" cy="330835"/>
            <a:chOff x="5643613" y="4890096"/>
            <a:chExt cx="200025" cy="330835"/>
          </a:xfrm>
        </p:grpSpPr>
        <p:sp>
          <p:nvSpPr>
            <p:cNvPr id="8" name="object 8"/>
            <p:cNvSpPr/>
            <p:nvPr/>
          </p:nvSpPr>
          <p:spPr>
            <a:xfrm>
              <a:off x="5661075" y="5063959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>
                  <a:moveTo>
                    <a:pt x="0" y="0"/>
                  </a:moveTo>
                  <a:lnTo>
                    <a:pt x="173494" y="0"/>
                  </a:lnTo>
                </a:path>
              </a:pathLst>
            </a:custGeom>
            <a:ln w="1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661075" y="4907559"/>
              <a:ext cx="49530" cy="295910"/>
            </a:xfrm>
            <a:custGeom>
              <a:avLst/>
              <a:gdLst/>
              <a:ahLst/>
              <a:cxnLst/>
              <a:rect l="l" t="t" r="r" b="b"/>
              <a:pathLst>
                <a:path w="49529" h="295910">
                  <a:moveTo>
                    <a:pt x="49415" y="1422"/>
                  </a:moveTo>
                  <a:lnTo>
                    <a:pt x="47447" y="482"/>
                  </a:lnTo>
                  <a:lnTo>
                    <a:pt x="45427" y="0"/>
                  </a:lnTo>
                  <a:lnTo>
                    <a:pt x="43370" y="0"/>
                  </a:lnTo>
                  <a:lnTo>
                    <a:pt x="26489" y="11607"/>
                  </a:lnTo>
                  <a:lnTo>
                    <a:pt x="12703" y="43260"/>
                  </a:lnTo>
                  <a:lnTo>
                    <a:pt x="3408" y="90209"/>
                  </a:lnTo>
                  <a:lnTo>
                    <a:pt x="0" y="147700"/>
                  </a:lnTo>
                  <a:lnTo>
                    <a:pt x="3408" y="205199"/>
                  </a:lnTo>
                  <a:lnTo>
                    <a:pt x="12703" y="252152"/>
                  </a:lnTo>
                  <a:lnTo>
                    <a:pt x="26489" y="283807"/>
                  </a:lnTo>
                  <a:lnTo>
                    <a:pt x="43370" y="295414"/>
                  </a:lnTo>
                  <a:lnTo>
                    <a:pt x="44907" y="295414"/>
                  </a:lnTo>
                  <a:lnTo>
                    <a:pt x="46431" y="295147"/>
                  </a:lnTo>
                  <a:lnTo>
                    <a:pt x="47929" y="294614"/>
                  </a:lnTo>
                </a:path>
              </a:pathLst>
            </a:custGeom>
            <a:ln w="34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357266" y="4890096"/>
            <a:ext cx="217804" cy="356870"/>
            <a:chOff x="5357266" y="4890096"/>
            <a:chExt cx="217804" cy="356870"/>
          </a:xfrm>
        </p:grpSpPr>
        <p:sp>
          <p:nvSpPr>
            <p:cNvPr id="11" name="object 11"/>
            <p:cNvSpPr/>
            <p:nvPr/>
          </p:nvSpPr>
          <p:spPr>
            <a:xfrm>
              <a:off x="5366156" y="5063959"/>
              <a:ext cx="191135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830" y="0"/>
                  </a:lnTo>
                </a:path>
              </a:pathLst>
            </a:custGeom>
            <a:ln w="1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56986" y="4907559"/>
              <a:ext cx="0" cy="313055"/>
            </a:xfrm>
            <a:custGeom>
              <a:avLst/>
              <a:gdLst/>
              <a:ahLst/>
              <a:cxnLst/>
              <a:rect l="l" t="t" r="r" b="b"/>
              <a:pathLst>
                <a:path h="313054">
                  <a:moveTo>
                    <a:pt x="0" y="312800"/>
                  </a:moveTo>
                  <a:lnTo>
                    <a:pt x="0" y="0"/>
                  </a:lnTo>
                </a:path>
              </a:pathLst>
            </a:custGeom>
            <a:ln w="34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83504" y="5133466"/>
              <a:ext cx="104139" cy="104775"/>
            </a:xfrm>
            <a:custGeom>
              <a:avLst/>
              <a:gdLst/>
              <a:ahLst/>
              <a:cxnLst/>
              <a:rect l="l" t="t" r="r" b="b"/>
              <a:pathLst>
                <a:path w="104139" h="104775">
                  <a:moveTo>
                    <a:pt x="52044" y="0"/>
                  </a:moveTo>
                  <a:lnTo>
                    <a:pt x="52044" y="104267"/>
                  </a:lnTo>
                </a:path>
                <a:path w="104139" h="104775">
                  <a:moveTo>
                    <a:pt x="0" y="52133"/>
                  </a:moveTo>
                  <a:lnTo>
                    <a:pt x="104089" y="52133"/>
                  </a:lnTo>
                </a:path>
              </a:pathLst>
            </a:custGeom>
            <a:ln w="173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405501" y="4529988"/>
            <a:ext cx="387985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b="1" spc="-25" dirty="0">
                <a:latin typeface="Arial" panose="020B0604020202020204"/>
                <a:cs typeface="Arial" panose="020B0604020202020204"/>
              </a:rPr>
              <a:t>C2</a:t>
            </a:r>
            <a:endParaRPr sz="2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01411" y="5277218"/>
            <a:ext cx="596900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b="1" spc="-10" dirty="0">
                <a:latin typeface="Arial" panose="020B0604020202020204"/>
                <a:cs typeface="Arial" panose="020B0604020202020204"/>
              </a:rPr>
              <a:t>4.7µF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1263" y="4912271"/>
            <a:ext cx="10350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34570" y="5063959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>
                <a:moveTo>
                  <a:pt x="0" y="0"/>
                </a:moveTo>
                <a:lnTo>
                  <a:pt x="156133" y="0"/>
                </a:lnTo>
              </a:path>
            </a:pathLst>
          </a:custGeom>
          <a:ln w="173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110569" y="4912271"/>
            <a:ext cx="10350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10009" y="5063959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>
                <a:moveTo>
                  <a:pt x="156146" y="0"/>
                </a:moveTo>
                <a:lnTo>
                  <a:pt x="0" y="0"/>
                </a:lnTo>
              </a:path>
            </a:pathLst>
          </a:custGeom>
          <a:ln w="173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1904301" y="219278"/>
            <a:ext cx="8593455" cy="6321425"/>
            <a:chOff x="1904301" y="219278"/>
            <a:chExt cx="8593455" cy="6321425"/>
          </a:xfrm>
        </p:grpSpPr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967472" y="219278"/>
              <a:ext cx="2529966" cy="33227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4988" y="3053727"/>
              <a:ext cx="3746728" cy="348686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4301" y="475843"/>
              <a:ext cx="2944685" cy="399379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8596" y="245402"/>
              <a:ext cx="3702888" cy="3626383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实验二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三极管</a:t>
            </a:r>
            <a:r>
              <a:rPr lang="zh-CN" altLang="en-US" smtClean="0"/>
              <a:t>单级交流放大电路</a:t>
            </a:r>
            <a:endParaRPr lang="zh-CN" altLang="en-US" smtClean="0"/>
          </a:p>
        </p:txBody>
      </p:sp>
      <p:sp>
        <p:nvSpPr>
          <p:cNvPr id="44035" name="文本占位符 2"/>
          <p:cNvSpPr>
            <a:spLocks noGrp="1"/>
          </p:cNvSpPr>
          <p:nvPr>
            <p:ph type="body" sz="half" idx="1"/>
          </p:nvPr>
        </p:nvSpPr>
        <p:spPr>
          <a:xfrm>
            <a:off x="2279650" y="549275"/>
            <a:ext cx="7848600" cy="5762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2. </a:t>
            </a:r>
            <a:r>
              <a:rPr lang="zh-CN" altLang="en-US" smtClean="0"/>
              <a:t>工作点对波形的影响</a:t>
            </a:r>
            <a:endParaRPr lang="zh-CN" altLang="en-US" smtClean="0"/>
          </a:p>
        </p:txBody>
      </p:sp>
      <p:sp>
        <p:nvSpPr>
          <p:cNvPr id="44036" name="内容占位符 3"/>
          <p:cNvSpPr>
            <a:spLocks noGrp="1"/>
          </p:cNvSpPr>
          <p:nvPr>
            <p:ph sz="half" idx="2"/>
          </p:nvPr>
        </p:nvSpPr>
        <p:spPr>
          <a:xfrm>
            <a:off x="2063750" y="1268413"/>
            <a:ext cx="8424863" cy="3889375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mtClean="0"/>
              <a:t>测试电路设置条件：</a:t>
            </a:r>
            <a:endParaRPr lang="en-US" altLang="zh-CN" smtClean="0"/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E</a:t>
            </a:r>
            <a:r>
              <a:rPr lang="en-US" altLang="zh-CN" baseline="-30000" smtClean="0"/>
              <a:t>C</a:t>
            </a:r>
            <a:r>
              <a:rPr lang="en-GB" altLang="zh-CN" smtClean="0"/>
              <a:t>＝</a:t>
            </a:r>
            <a:r>
              <a:rPr lang="en-US" altLang="zh-CN" smtClean="0"/>
              <a:t>10V</a:t>
            </a:r>
            <a:r>
              <a:rPr lang="zh-CN" altLang="en-US" smtClean="0"/>
              <a:t>，</a:t>
            </a:r>
            <a:endParaRPr lang="en-US" altLang="zh-CN" smtClean="0"/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R</a:t>
            </a:r>
            <a:r>
              <a:rPr lang="en-US" altLang="zh-CN" baseline="-30000" smtClean="0"/>
              <a:t>L</a:t>
            </a:r>
            <a:r>
              <a:rPr lang="zh-CN" altLang="en-US" smtClean="0"/>
              <a:t>＝</a:t>
            </a:r>
            <a:r>
              <a:rPr lang="en-US" altLang="zh-CN" smtClean="0"/>
              <a:t>∞</a:t>
            </a:r>
            <a:r>
              <a:rPr lang="zh-CN" altLang="en-US" smtClean="0"/>
              <a:t>（开路），</a:t>
            </a:r>
            <a:endParaRPr lang="en-US" altLang="zh-CN" smtClean="0"/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V</a:t>
            </a:r>
            <a:r>
              <a:rPr lang="en-US" altLang="zh-CN" baseline="-30000" smtClean="0"/>
              <a:t>i</a:t>
            </a:r>
            <a:r>
              <a:rPr lang="en-GB" altLang="zh-CN" smtClean="0"/>
              <a:t>＝</a:t>
            </a:r>
            <a:r>
              <a:rPr lang="en-US" altLang="zh-CN" smtClean="0"/>
              <a:t>50mV </a:t>
            </a:r>
            <a:r>
              <a:rPr lang="zh-CN" altLang="en-US" smtClean="0"/>
              <a:t>，</a:t>
            </a:r>
            <a:r>
              <a:rPr lang="en-US" altLang="zh-CN" smtClean="0"/>
              <a:t>f</a:t>
            </a:r>
            <a:r>
              <a:rPr lang="zh-CN" altLang="en-US" smtClean="0"/>
              <a:t>＝</a:t>
            </a:r>
            <a:r>
              <a:rPr lang="en-US" altLang="zh-CN" smtClean="0"/>
              <a:t>1KHz</a:t>
            </a:r>
            <a:r>
              <a:rPr lang="zh-CN" altLang="en-US" smtClean="0"/>
              <a:t>，</a:t>
            </a:r>
            <a:endParaRPr lang="en-US" altLang="zh-CN" smtClean="0"/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R</a:t>
            </a:r>
            <a:r>
              <a:rPr lang="en-US" altLang="zh-CN" baseline="-30000" smtClean="0"/>
              <a:t>bl</a:t>
            </a:r>
            <a:r>
              <a:rPr lang="zh-CN" altLang="en-US" smtClean="0"/>
              <a:t>＝</a:t>
            </a:r>
            <a:r>
              <a:rPr lang="en-US" altLang="zh-CN" smtClean="0"/>
              <a:t>R</a:t>
            </a:r>
            <a:r>
              <a:rPr lang="en-US" altLang="zh-CN" baseline="-30000" smtClean="0"/>
              <a:t>b1</a:t>
            </a:r>
            <a:r>
              <a:rPr lang="en-GB" altLang="zh-CN" baseline="-30000" smtClean="0"/>
              <a:t>max</a:t>
            </a:r>
            <a:r>
              <a:rPr lang="en-GB" altLang="zh-CN" smtClean="0"/>
              <a:t> </a:t>
            </a:r>
            <a:r>
              <a:rPr lang="zh-CN" altLang="en-US" smtClean="0"/>
              <a:t>，观察并记录输出波形（按比例画出波形），逐渐减小</a:t>
            </a:r>
            <a:r>
              <a:rPr lang="en-US" altLang="zh-CN" smtClean="0"/>
              <a:t>R</a:t>
            </a:r>
            <a:r>
              <a:rPr lang="en-US" altLang="zh-CN" baseline="-30000" smtClean="0"/>
              <a:t>b1</a:t>
            </a:r>
            <a:r>
              <a:rPr lang="zh-CN" altLang="en-US" smtClean="0"/>
              <a:t>直至</a:t>
            </a:r>
            <a:r>
              <a:rPr lang="en-US" altLang="zh-CN" smtClean="0"/>
              <a:t>R</a:t>
            </a:r>
            <a:r>
              <a:rPr lang="en-US" altLang="zh-CN" baseline="-30000" smtClean="0"/>
              <a:t>b1</a:t>
            </a:r>
            <a:r>
              <a:rPr lang="zh-CN" altLang="en-US" smtClean="0"/>
              <a:t>＝</a:t>
            </a:r>
            <a:r>
              <a:rPr lang="en-US" altLang="zh-CN" smtClean="0"/>
              <a:t>R</a:t>
            </a:r>
            <a:r>
              <a:rPr lang="en-US" altLang="zh-CN" baseline="-30000" smtClean="0"/>
              <a:t>b1</a:t>
            </a:r>
            <a:r>
              <a:rPr lang="en-GB" altLang="zh-CN" baseline="-30000" smtClean="0"/>
              <a:t>min</a:t>
            </a:r>
            <a:r>
              <a:rPr lang="en-GB" altLang="zh-CN" smtClean="0"/>
              <a:t> </a:t>
            </a:r>
            <a:r>
              <a:rPr lang="zh-CN" altLang="en-US" smtClean="0"/>
              <a:t>，观察输出波形有何变化，并记录输出波形，并写出结论。</a:t>
            </a:r>
            <a:endParaRPr lang="zh-CN" altLang="en-US" smtClean="0"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D3717-B88C-4AE3-BC6D-40A53E36E6D9}" type="slidenum">
              <a:rPr lang="zh-CN" altLang="en-US" smtClean="0"/>
            </a:fld>
            <a:endParaRPr lang="en-US" altLang="zh-CN"/>
          </a:p>
        </p:txBody>
      </p:sp>
      <p:sp>
        <p:nvSpPr>
          <p:cNvPr id="7" name="动作按钮: 自定义 6">
            <a:hlinkClick r:id="" action="ppaction://noaction" highlightClick="1"/>
          </p:cNvPr>
          <p:cNvSpPr/>
          <p:nvPr/>
        </p:nvSpPr>
        <p:spPr>
          <a:xfrm>
            <a:off x="9048750" y="260350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电路图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0" name="动作按钮: 自定义 9">
            <a:hlinkClick r:id="rId1" action="ppaction://hlinksldjump" highlightClick="1"/>
          </p:cNvPr>
          <p:cNvSpPr/>
          <p:nvPr/>
        </p:nvSpPr>
        <p:spPr>
          <a:xfrm>
            <a:off x="1774825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1" name="动作按钮: 自定义 10">
            <a:hlinkClick r:id="rId2" action="ppaction://hlinksldjump" highlightClick="1"/>
          </p:cNvPr>
          <p:cNvSpPr/>
          <p:nvPr/>
        </p:nvSpPr>
        <p:spPr>
          <a:xfrm>
            <a:off x="3287713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实验二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三极管</a:t>
            </a:r>
            <a:r>
              <a:rPr lang="zh-CN" altLang="en-US" smtClean="0"/>
              <a:t>单级交流放大电路</a:t>
            </a:r>
            <a:endParaRPr lang="zh-CN" altLang="en-US" smtClean="0"/>
          </a:p>
        </p:txBody>
      </p:sp>
      <p:sp>
        <p:nvSpPr>
          <p:cNvPr id="45059" name="文本占位符 2"/>
          <p:cNvSpPr>
            <a:spLocks noGrp="1"/>
          </p:cNvSpPr>
          <p:nvPr>
            <p:ph type="body" sz="half" idx="1"/>
          </p:nvPr>
        </p:nvSpPr>
        <p:spPr>
          <a:xfrm>
            <a:off x="2279650" y="549275"/>
            <a:ext cx="7848600" cy="5762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3. </a:t>
            </a:r>
            <a:r>
              <a:rPr lang="zh-CN" altLang="en-US" smtClean="0"/>
              <a:t>放大器最大不失真输出的调整</a:t>
            </a:r>
            <a:endParaRPr lang="zh-CN" altLang="en-US" smtClean="0"/>
          </a:p>
        </p:txBody>
      </p:sp>
      <p:sp>
        <p:nvSpPr>
          <p:cNvPr id="45060" name="内容占位符 3"/>
          <p:cNvSpPr>
            <a:spLocks noGrp="1"/>
          </p:cNvSpPr>
          <p:nvPr>
            <p:ph sz="half" idx="2"/>
          </p:nvPr>
        </p:nvSpPr>
        <p:spPr>
          <a:xfrm>
            <a:off x="2063750" y="1125538"/>
            <a:ext cx="8424863" cy="5111750"/>
          </a:xfrm>
        </p:spPr>
        <p:txBody>
          <a:bodyPr/>
          <a:lstStyle/>
          <a:p>
            <a:pPr marL="0" indent="0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mtClean="0"/>
              <a:t>测试电路设置条件：</a:t>
            </a:r>
            <a:endParaRPr lang="en-US" altLang="zh-CN" smtClean="0"/>
          </a:p>
          <a:p>
            <a:pPr marL="0" indent="0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Ec=10V</a:t>
            </a:r>
            <a:r>
              <a:rPr lang="en-GB" altLang="zh-CN" smtClean="0"/>
              <a:t>，</a:t>
            </a:r>
            <a:r>
              <a:rPr lang="en-US" altLang="zh-CN" smtClean="0"/>
              <a:t>R</a:t>
            </a:r>
            <a:r>
              <a:rPr lang="en-US" altLang="zh-CN" baseline="-30000" smtClean="0"/>
              <a:t>L</a:t>
            </a:r>
            <a:r>
              <a:rPr lang="en-US" altLang="zh-CN" smtClean="0"/>
              <a:t>(Rp</a:t>
            </a:r>
            <a:r>
              <a:rPr lang="en-US" altLang="zh-CN" baseline="-30000" smtClean="0"/>
              <a:t>5</a:t>
            </a:r>
            <a:r>
              <a:rPr lang="en-US" altLang="zh-CN" smtClean="0"/>
              <a:t>+R</a:t>
            </a:r>
            <a:r>
              <a:rPr lang="en-US" altLang="zh-CN" baseline="-30000" smtClean="0">
                <a:sym typeface="+mn-ea"/>
              </a:rPr>
              <a:t>16</a:t>
            </a:r>
            <a:r>
              <a:rPr lang="en-US" altLang="zh-CN" smtClean="0"/>
              <a:t>)</a:t>
            </a:r>
            <a:r>
              <a:rPr lang="zh-CN" altLang="en-US" smtClean="0"/>
              <a:t>＝</a:t>
            </a:r>
            <a:r>
              <a:rPr lang="en-US" altLang="zh-CN" smtClean="0"/>
              <a:t>4</a:t>
            </a:r>
            <a:r>
              <a:rPr lang="en-GB" altLang="zh-CN" smtClean="0"/>
              <a:t>.</a:t>
            </a:r>
            <a:r>
              <a:rPr lang="en-US" altLang="zh-CN" smtClean="0"/>
              <a:t>7KΩ</a:t>
            </a:r>
            <a:r>
              <a:rPr lang="zh-CN" altLang="en-US" smtClean="0"/>
              <a:t>，当输入电压</a:t>
            </a:r>
            <a:r>
              <a:rPr lang="en-US" altLang="zh-CN" smtClean="0"/>
              <a:t>V</a:t>
            </a:r>
            <a:r>
              <a:rPr lang="en-US" altLang="zh-CN" baseline="-30000" smtClean="0"/>
              <a:t>i</a:t>
            </a:r>
            <a:r>
              <a:rPr lang="zh-CN" altLang="en-US" smtClean="0"/>
              <a:t>由小增大时，放大器输出波形将先出现饱和失真（或截止失真），这表明放大器静态工作点不在交流负载线中点。调节</a:t>
            </a:r>
            <a:r>
              <a:rPr lang="en-US" altLang="zh-CN" smtClean="0">
                <a:sym typeface="+mn-ea"/>
              </a:rPr>
              <a:t>Rp1</a:t>
            </a:r>
            <a:r>
              <a:rPr lang="zh-CN" altLang="en-US" smtClean="0"/>
              <a:t>使输出波形失真消失。然后再增大</a:t>
            </a:r>
            <a:r>
              <a:rPr lang="en-US" altLang="zh-CN" smtClean="0"/>
              <a:t>V</a:t>
            </a:r>
            <a:r>
              <a:rPr lang="en-US" altLang="zh-CN" baseline="-30000" smtClean="0"/>
              <a:t>i</a:t>
            </a:r>
            <a:r>
              <a:rPr lang="zh-CN" altLang="en-US" smtClean="0"/>
              <a:t>，又出现失真，再调节</a:t>
            </a:r>
            <a:r>
              <a:rPr lang="en-US" altLang="zh-CN" smtClean="0">
                <a:sym typeface="+mn-ea"/>
              </a:rPr>
              <a:t>Rp1</a:t>
            </a:r>
            <a:r>
              <a:rPr lang="zh-CN" altLang="en-US" smtClean="0"/>
              <a:t>使失真消失。如此反复调节，直至输入电压稍有增加，输出波形同时出现饱和与截止失真。测量这时放大器的输出波形最大而不失真时的输入电压</a:t>
            </a:r>
            <a:r>
              <a:rPr lang="en-US" altLang="zh-CN" smtClean="0">
                <a:solidFill>
                  <a:srgbClr val="FF0000"/>
                </a:solidFill>
              </a:rPr>
              <a:t>V</a:t>
            </a:r>
            <a:r>
              <a:rPr lang="en-US" altLang="zh-CN" baseline="-30000" smtClean="0">
                <a:solidFill>
                  <a:srgbClr val="FF0000"/>
                </a:solidFill>
              </a:rPr>
              <a:t>imax</a:t>
            </a:r>
            <a:r>
              <a:rPr lang="zh-CN" altLang="en-US" smtClean="0"/>
              <a:t>和输出电压</a:t>
            </a:r>
            <a:r>
              <a:rPr lang="en-US" altLang="zh-CN" smtClean="0">
                <a:solidFill>
                  <a:srgbClr val="FF0000"/>
                </a:solidFill>
              </a:rPr>
              <a:t>V</a:t>
            </a:r>
            <a:r>
              <a:rPr lang="en-US" altLang="zh-CN" baseline="-30000" smtClean="0">
                <a:solidFill>
                  <a:srgbClr val="FF0000"/>
                </a:solidFill>
              </a:rPr>
              <a:t>Omax</a:t>
            </a:r>
            <a:r>
              <a:rPr lang="zh-CN" altLang="en-US" smtClean="0"/>
              <a:t>；然后去掉交流输入信号，测量工作状态</a:t>
            </a:r>
            <a:r>
              <a:rPr lang="en-US" altLang="zh-CN" smtClean="0">
                <a:solidFill>
                  <a:srgbClr val="FF0000"/>
                </a:solidFill>
              </a:rPr>
              <a:t>V</a:t>
            </a:r>
            <a:r>
              <a:rPr lang="en-US" altLang="zh-CN" baseline="-30000" smtClean="0">
                <a:solidFill>
                  <a:srgbClr val="FF0000"/>
                </a:solidFill>
              </a:rPr>
              <a:t>C</a:t>
            </a:r>
            <a:r>
              <a:rPr lang="zh-CN" altLang="en-US" smtClean="0"/>
              <a:t>、</a:t>
            </a:r>
            <a:r>
              <a:rPr lang="en-US" altLang="zh-CN" smtClean="0">
                <a:solidFill>
                  <a:srgbClr val="FF0000"/>
                </a:solidFill>
              </a:rPr>
              <a:t>V</a:t>
            </a:r>
            <a:r>
              <a:rPr lang="en-US" altLang="zh-CN" baseline="-30000" smtClean="0">
                <a:solidFill>
                  <a:srgbClr val="FF0000"/>
                </a:solidFill>
              </a:rPr>
              <a:t>B</a:t>
            </a:r>
            <a:r>
              <a:rPr lang="zh-CN" altLang="en-US" smtClean="0"/>
              <a:t>、</a:t>
            </a:r>
            <a:r>
              <a:rPr lang="en-US" altLang="zh-CN" smtClean="0">
                <a:solidFill>
                  <a:srgbClr val="FF0000"/>
                </a:solidFill>
              </a:rPr>
              <a:t>V</a:t>
            </a:r>
            <a:r>
              <a:rPr lang="en-US" altLang="zh-CN" baseline="-30000" smtClean="0">
                <a:solidFill>
                  <a:srgbClr val="FF0000"/>
                </a:solidFill>
              </a:rPr>
              <a:t>E</a:t>
            </a:r>
            <a:r>
              <a:rPr lang="zh-CN" altLang="en-US" smtClean="0"/>
              <a:t>。</a:t>
            </a:r>
            <a:endParaRPr lang="zh-CN" altLang="en-US" smtClean="0"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5B9D22-A08B-4D4A-B49A-71C014FEF05B}" type="slidenum">
              <a:rPr lang="zh-CN" altLang="en-US" smtClean="0"/>
            </a:fld>
            <a:endParaRPr lang="en-US" altLang="zh-CN"/>
          </a:p>
        </p:txBody>
      </p:sp>
      <p:sp>
        <p:nvSpPr>
          <p:cNvPr id="7" name="动作按钮: 自定义 6">
            <a:hlinkClick r:id="" action="ppaction://noaction" highlightClick="1"/>
          </p:cNvPr>
          <p:cNvSpPr/>
          <p:nvPr/>
        </p:nvSpPr>
        <p:spPr>
          <a:xfrm>
            <a:off x="9048750" y="260350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电路图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0" name="动作按钮: 自定义 9">
            <a:hlinkClick r:id="rId1" action="ppaction://hlinksldjump" highlightClick="1"/>
          </p:cNvPr>
          <p:cNvSpPr/>
          <p:nvPr/>
        </p:nvSpPr>
        <p:spPr>
          <a:xfrm>
            <a:off x="1774825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1" name="动作按钮: 自定义 10">
            <a:hlinkClick r:id="rId2" action="ppaction://hlinksldjump" highlightClick="1"/>
          </p:cNvPr>
          <p:cNvSpPr/>
          <p:nvPr/>
        </p:nvSpPr>
        <p:spPr>
          <a:xfrm>
            <a:off x="3287713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实验二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三极管</a:t>
            </a:r>
            <a:r>
              <a:rPr lang="zh-CN" altLang="en-US" smtClean="0"/>
              <a:t>单级交流放大电路</a:t>
            </a:r>
            <a:endParaRPr lang="zh-CN" altLang="en-US" smtClean="0"/>
          </a:p>
        </p:txBody>
      </p:sp>
      <p:sp>
        <p:nvSpPr>
          <p:cNvPr id="46083" name="文本占位符 2"/>
          <p:cNvSpPr>
            <a:spLocks noGrp="1"/>
          </p:cNvSpPr>
          <p:nvPr>
            <p:ph type="body" sz="half" idx="1"/>
          </p:nvPr>
        </p:nvSpPr>
        <p:spPr>
          <a:xfrm>
            <a:off x="2279650" y="549275"/>
            <a:ext cx="7848600" cy="5762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4. </a:t>
            </a:r>
            <a:r>
              <a:rPr lang="zh-CN" altLang="en-US" smtClean="0"/>
              <a:t>放大器电压放大倍数</a:t>
            </a:r>
            <a:r>
              <a:rPr lang="en-US" altLang="zh-CN" smtClean="0"/>
              <a:t>A</a:t>
            </a:r>
            <a:r>
              <a:rPr lang="en-US" altLang="zh-CN" baseline="-25000" smtClean="0"/>
              <a:t>V</a:t>
            </a:r>
            <a:r>
              <a:rPr lang="zh-CN" altLang="en-US" smtClean="0"/>
              <a:t>测试</a:t>
            </a:r>
            <a:endParaRPr lang="zh-CN" altLang="en-US" smtClean="0"/>
          </a:p>
        </p:txBody>
      </p:sp>
      <p:sp>
        <p:nvSpPr>
          <p:cNvPr id="46084" name="内容占位符 3"/>
          <p:cNvSpPr>
            <a:spLocks noGrp="1"/>
          </p:cNvSpPr>
          <p:nvPr>
            <p:ph sz="half" idx="2"/>
          </p:nvPr>
        </p:nvSpPr>
        <p:spPr>
          <a:xfrm>
            <a:off x="1774825" y="1052513"/>
            <a:ext cx="8785225" cy="1081087"/>
          </a:xfrm>
        </p:spPr>
        <p:txBody>
          <a:bodyPr/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放大器电压放大倍数为输出电压</a:t>
            </a:r>
            <a:r>
              <a:rPr lang="en-US" altLang="zh-CN" smtClean="0"/>
              <a:t>V</a:t>
            </a:r>
            <a:r>
              <a:rPr lang="en-US" altLang="zh-CN" baseline="-30000" smtClean="0"/>
              <a:t>0</a:t>
            </a:r>
            <a:r>
              <a:rPr lang="zh-CN" altLang="en-US" smtClean="0"/>
              <a:t>与输入电压</a:t>
            </a:r>
            <a:r>
              <a:rPr lang="en-US" altLang="zh-CN" smtClean="0"/>
              <a:t>V</a:t>
            </a:r>
            <a:r>
              <a:rPr lang="en-US" altLang="zh-CN" baseline="-30000" smtClean="0"/>
              <a:t>i</a:t>
            </a:r>
            <a:r>
              <a:rPr lang="zh-CN" altLang="en-US" smtClean="0"/>
              <a:t>之比，即：</a:t>
            </a:r>
            <a:r>
              <a:rPr lang="en-US" altLang="zh-CN" smtClean="0"/>
              <a:t>A</a:t>
            </a:r>
            <a:r>
              <a:rPr lang="en-US" altLang="zh-CN" baseline="-30000" smtClean="0"/>
              <a:t>V</a:t>
            </a:r>
            <a:r>
              <a:rPr lang="zh-CN" altLang="en-US" smtClean="0"/>
              <a:t>＝</a:t>
            </a:r>
            <a:r>
              <a:rPr lang="en-US" altLang="zh-CN" smtClean="0"/>
              <a:t>V</a:t>
            </a:r>
            <a:r>
              <a:rPr lang="en-US" altLang="zh-CN" baseline="-30000" smtClean="0"/>
              <a:t>O</a:t>
            </a:r>
            <a:r>
              <a:rPr lang="en-US" altLang="zh-CN" smtClean="0"/>
              <a:t>/V</a:t>
            </a:r>
            <a:r>
              <a:rPr lang="en-US" altLang="zh-CN" baseline="-30000" smtClean="0"/>
              <a:t>i</a:t>
            </a:r>
            <a:endParaRPr lang="en-US" altLang="zh-CN" baseline="-30000" smtClean="0"/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endParaRPr lang="en-US" altLang="zh-CN" smtClean="0"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CB30F0-5AD7-473C-A72A-58BE836A1928}" type="slidenum">
              <a:rPr lang="zh-CN" altLang="en-US" smtClean="0"/>
            </a:fld>
            <a:endParaRPr lang="en-US" altLang="zh-CN"/>
          </a:p>
        </p:txBody>
      </p:sp>
      <p:sp>
        <p:nvSpPr>
          <p:cNvPr id="7" name="动作按钮: 自定义 6">
            <a:hlinkClick r:id="" action="ppaction://noaction" highlightClick="1"/>
          </p:cNvPr>
          <p:cNvSpPr/>
          <p:nvPr/>
        </p:nvSpPr>
        <p:spPr>
          <a:xfrm>
            <a:off x="9048750" y="260350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电路图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8" name="内容占位符 3"/>
          <p:cNvSpPr txBox="1"/>
          <p:nvPr/>
        </p:nvSpPr>
        <p:spPr bwMode="auto">
          <a:xfrm>
            <a:off x="1774825" y="2060575"/>
            <a:ext cx="8424863" cy="1584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>
              <a:spcBef>
                <a:spcPts val="300"/>
              </a:spcBef>
              <a:defRPr/>
            </a:pPr>
            <a:r>
              <a:rPr lang="zh-CN" altLang="en-US">
                <a:latin typeface="+mn-lt"/>
              </a:rPr>
              <a:t>在实验内容</a:t>
            </a:r>
            <a:r>
              <a:rPr lang="en-US" altLang="zh-CN">
                <a:latin typeface="+mn-lt"/>
              </a:rPr>
              <a:t>3</a:t>
            </a:r>
            <a:r>
              <a:rPr lang="zh-CN" altLang="en-US">
                <a:latin typeface="+mn-lt"/>
              </a:rPr>
              <a:t>所调定的工作状态下，</a:t>
            </a:r>
            <a:endParaRPr lang="en-US" altLang="zh-CN">
              <a:latin typeface="+mn-lt"/>
            </a:endParaRPr>
          </a:p>
          <a:p>
            <a:pPr algn="just">
              <a:spcBef>
                <a:spcPts val="300"/>
              </a:spcBef>
              <a:defRPr/>
            </a:pPr>
            <a:r>
              <a:rPr lang="zh-CN" altLang="en-US">
                <a:latin typeface="+mn-lt"/>
              </a:rPr>
              <a:t>输入信号</a:t>
            </a:r>
            <a:r>
              <a:rPr lang="en-US" altLang="zh-CN">
                <a:latin typeface="+mn-lt"/>
              </a:rPr>
              <a:t>V</a:t>
            </a:r>
            <a:r>
              <a:rPr lang="en-US" altLang="zh-CN" baseline="-30000">
                <a:latin typeface="+mn-lt"/>
              </a:rPr>
              <a:t>i</a:t>
            </a:r>
            <a:r>
              <a:rPr lang="zh-CN" altLang="en-US">
                <a:latin typeface="+mn-lt"/>
              </a:rPr>
              <a:t>＝</a:t>
            </a:r>
            <a:r>
              <a:rPr lang="en-US" altLang="zh-CN">
                <a:latin typeface="+mn-lt"/>
              </a:rPr>
              <a:t>10mV</a:t>
            </a:r>
            <a:r>
              <a:rPr lang="zh-CN" altLang="en-US">
                <a:latin typeface="+mn-lt"/>
              </a:rPr>
              <a:t>，</a:t>
            </a:r>
            <a:r>
              <a:rPr lang="en-US" altLang="zh-CN">
                <a:latin typeface="+mn-lt"/>
              </a:rPr>
              <a:t>f</a:t>
            </a:r>
            <a:r>
              <a:rPr lang="zh-CN" altLang="en-US">
                <a:latin typeface="+mn-lt"/>
              </a:rPr>
              <a:t>＝</a:t>
            </a:r>
            <a:r>
              <a:rPr lang="en-US" altLang="zh-CN">
                <a:latin typeface="+mn-lt"/>
              </a:rPr>
              <a:t>1KHz</a:t>
            </a:r>
            <a:r>
              <a:rPr lang="zh-CN" altLang="en-US">
                <a:latin typeface="+mn-lt"/>
              </a:rPr>
              <a:t>，</a:t>
            </a:r>
            <a:endParaRPr lang="en-US" altLang="zh-CN">
              <a:latin typeface="+mn-lt"/>
            </a:endParaRPr>
          </a:p>
          <a:p>
            <a:pPr algn="just">
              <a:spcBef>
                <a:spcPts val="300"/>
              </a:spcBef>
              <a:defRPr/>
            </a:pPr>
            <a:r>
              <a:rPr lang="zh-CN" altLang="en-US">
                <a:latin typeface="+mn-lt"/>
              </a:rPr>
              <a:t>改变负载电阻 </a:t>
            </a:r>
            <a:r>
              <a:rPr lang="en-US" altLang="zh-CN">
                <a:latin typeface="+mn-lt"/>
              </a:rPr>
              <a:t>R</a:t>
            </a:r>
            <a:r>
              <a:rPr lang="en-US" altLang="zh-CN" baseline="-30000">
                <a:latin typeface="+mn-lt"/>
              </a:rPr>
              <a:t>L</a:t>
            </a:r>
            <a:r>
              <a:rPr lang="zh-CN" altLang="en-US">
                <a:latin typeface="+mn-lt"/>
              </a:rPr>
              <a:t>，测量</a:t>
            </a:r>
            <a:r>
              <a:rPr lang="en-US" altLang="zh-CN">
                <a:latin typeface="+mn-lt"/>
              </a:rPr>
              <a:t>V</a:t>
            </a:r>
            <a:r>
              <a:rPr lang="en-US" altLang="zh-CN" baseline="-30000">
                <a:latin typeface="+mn-lt"/>
              </a:rPr>
              <a:t>OL</a:t>
            </a:r>
            <a:r>
              <a:rPr lang="zh-CN" altLang="en-US">
                <a:latin typeface="+mn-lt"/>
              </a:rPr>
              <a:t>，并计算</a:t>
            </a:r>
            <a:r>
              <a:rPr lang="en-US" altLang="zh-CN">
                <a:latin typeface="+mn-lt"/>
              </a:rPr>
              <a:t>A</a:t>
            </a:r>
            <a:r>
              <a:rPr lang="en-US" altLang="zh-CN" baseline="-25000">
                <a:latin typeface="+mn-lt"/>
              </a:rPr>
              <a:t> </a:t>
            </a:r>
            <a:r>
              <a:rPr lang="en-US" altLang="zh-CN" baseline="-30000">
                <a:latin typeface="+mn-lt"/>
              </a:rPr>
              <a:t>V</a:t>
            </a:r>
            <a:r>
              <a:rPr lang="zh-CN" altLang="en-US">
                <a:latin typeface="+mn-lt"/>
              </a:rPr>
              <a:t>值。</a:t>
            </a:r>
            <a:endParaRPr lang="zh-CN" altLang="en-US">
              <a:latin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495550" y="3789363"/>
          <a:ext cx="71285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6170"/>
                <a:gridCol w="2376170"/>
                <a:gridCol w="2376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R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L</a:t>
                      </a:r>
                      <a:r>
                        <a:rPr lang="en-US" altLang="zh-CN" sz="2400" b="1" baseline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baseline="0" smtClean="0">
                          <a:latin typeface="+mn-lt"/>
                        </a:rPr>
                        <a:t>KΩ</a:t>
                      </a:r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OL</a:t>
                      </a:r>
                      <a:r>
                        <a:rPr lang="en-US" altLang="zh-CN" sz="2400" b="1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 kern="120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A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 V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400" b="1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400" b="1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  <a:endParaRPr lang="zh-CN" altLang="en-US" sz="2400" b="1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动作按钮: 自定义 9">
            <a:hlinkClick r:id="rId1" action="ppaction://hlinksldjump" highlightClick="1"/>
          </p:cNvPr>
          <p:cNvSpPr/>
          <p:nvPr/>
        </p:nvSpPr>
        <p:spPr>
          <a:xfrm>
            <a:off x="1774825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1" name="动作按钮: 自定义 10">
            <a:hlinkClick r:id="rId2" action="ppaction://hlinksldjump" highlightClick="1"/>
          </p:cNvPr>
          <p:cNvSpPr/>
          <p:nvPr/>
        </p:nvSpPr>
        <p:spPr>
          <a:xfrm>
            <a:off x="3287713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实验二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三极管</a:t>
            </a:r>
            <a:r>
              <a:rPr lang="zh-CN" altLang="en-US" smtClean="0"/>
              <a:t>单级交流放大电路</a:t>
            </a:r>
            <a:endParaRPr lang="zh-CN" altLang="en-US" smtClean="0"/>
          </a:p>
        </p:txBody>
      </p:sp>
      <p:sp>
        <p:nvSpPr>
          <p:cNvPr id="47107" name="文本占位符 2"/>
          <p:cNvSpPr>
            <a:spLocks noGrp="1"/>
          </p:cNvSpPr>
          <p:nvPr>
            <p:ph type="body" sz="half" idx="1"/>
          </p:nvPr>
        </p:nvSpPr>
        <p:spPr>
          <a:xfrm>
            <a:off x="2279650" y="549275"/>
            <a:ext cx="7848600" cy="5762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5. </a:t>
            </a:r>
            <a:r>
              <a:rPr lang="zh-CN" altLang="en-US" smtClean="0"/>
              <a:t>测量放大器输入电阻 </a:t>
            </a:r>
            <a:r>
              <a:rPr lang="en-US" altLang="zh-CN" smtClean="0"/>
              <a:t>r</a:t>
            </a:r>
            <a:r>
              <a:rPr lang="en-US" altLang="zh-CN" baseline="-30000" smtClean="0"/>
              <a:t>i</a:t>
            </a:r>
            <a:endParaRPr lang="zh-CN" altLang="en-US" smtClean="0"/>
          </a:p>
        </p:txBody>
      </p:sp>
      <p:sp>
        <p:nvSpPr>
          <p:cNvPr id="47108" name="内容占位符 3"/>
          <p:cNvSpPr>
            <a:spLocks noGrp="1"/>
          </p:cNvSpPr>
          <p:nvPr>
            <p:ph sz="half" idx="2"/>
          </p:nvPr>
        </p:nvSpPr>
        <p:spPr>
          <a:xfrm>
            <a:off x="2279650" y="1196975"/>
            <a:ext cx="7777163" cy="2303463"/>
          </a:xfrm>
        </p:spPr>
        <p:txBody>
          <a:bodyPr/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在实验内容</a:t>
            </a:r>
            <a:r>
              <a:rPr lang="en-US" altLang="zh-CN" dirty="0" smtClean="0"/>
              <a:t>3</a:t>
            </a:r>
            <a:r>
              <a:rPr lang="zh-CN" altLang="en-US" dirty="0" smtClean="0"/>
              <a:t>所调定的工作状态下，</a:t>
            </a:r>
            <a:endParaRPr lang="en-US" altLang="zh-CN" dirty="0" smtClean="0"/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输入信号加到</a:t>
            </a:r>
            <a:r>
              <a:rPr lang="en-US" altLang="zh-CN" dirty="0" smtClean="0"/>
              <a:t>A</a:t>
            </a:r>
            <a:r>
              <a:rPr lang="zh-CN" altLang="en-US" dirty="0" smtClean="0"/>
              <a:t>端， </a:t>
            </a:r>
            <a:r>
              <a:rPr lang="en-US" altLang="zh-CN" dirty="0" smtClean="0"/>
              <a:t>f</a:t>
            </a:r>
            <a:r>
              <a:rPr lang="zh-CN" altLang="en-US" dirty="0" smtClean="0"/>
              <a:t>＝</a:t>
            </a:r>
            <a:r>
              <a:rPr lang="en-US" altLang="zh-CN" dirty="0" smtClean="0"/>
              <a:t>1KHz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调节信号源输出电压，使</a:t>
            </a:r>
            <a:r>
              <a:rPr lang="en-US" altLang="zh-CN" dirty="0" smtClean="0"/>
              <a:t>D</a:t>
            </a:r>
            <a:r>
              <a:rPr lang="zh-CN" altLang="en-US" dirty="0" smtClean="0"/>
              <a:t>（</a:t>
            </a:r>
            <a:r>
              <a:rPr lang="en-US" altLang="zh-CN" dirty="0" smtClean="0"/>
              <a:t>Ui_1</a:t>
            </a:r>
            <a:r>
              <a:rPr lang="zh-CN" altLang="en-US" dirty="0" smtClean="0"/>
              <a:t>）点电压为</a:t>
            </a:r>
            <a:r>
              <a:rPr lang="en-US" altLang="zh-CN" dirty="0" smtClean="0"/>
              <a:t>10mV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测量</a:t>
            </a:r>
            <a:r>
              <a:rPr lang="en-US" altLang="zh-CN" dirty="0" smtClean="0"/>
              <a:t>V</a:t>
            </a:r>
            <a:r>
              <a:rPr lang="en-US" altLang="zh-CN" baseline="-30000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</a:t>
            </a:r>
            <a:r>
              <a:rPr lang="en-US" altLang="zh-CN" baseline="-30000" dirty="0" smtClean="0"/>
              <a:t>1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D</a:t>
            </a:r>
            <a:r>
              <a:rPr lang="zh-CN" altLang="en-US" dirty="0" smtClean="0"/>
              <a:t>之间）</a:t>
            </a:r>
            <a:r>
              <a:rPr lang="zh-CN" altLang="en-US" dirty="0" smtClean="0">
                <a:sym typeface="+mn-ea"/>
              </a:rPr>
              <a:t>值</a:t>
            </a:r>
            <a:r>
              <a:rPr lang="zh-CN" altLang="en-US" dirty="0" smtClean="0"/>
              <a:t>，计算出放大器输入电阻 </a:t>
            </a:r>
            <a:r>
              <a:rPr lang="en-US" altLang="zh-CN" dirty="0" err="1" smtClean="0"/>
              <a:t>r</a:t>
            </a:r>
            <a:r>
              <a:rPr lang="en-US" altLang="zh-CN" baseline="-30000" dirty="0" err="1" smtClean="0"/>
              <a:t>i</a:t>
            </a:r>
            <a:r>
              <a:rPr lang="zh-CN" altLang="en-US" dirty="0" smtClean="0"/>
              <a:t>。</a:t>
            </a:r>
            <a:endParaRPr lang="en-US" altLang="zh-CN" dirty="0" smtClean="0"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653DF06-19BA-47CA-8418-1DE50128B995}" type="slidenum">
              <a:rPr lang="zh-CN" altLang="en-US" smtClean="0"/>
            </a:fld>
            <a:endParaRPr lang="en-US" altLang="zh-CN"/>
          </a:p>
        </p:txBody>
      </p:sp>
      <p:sp>
        <p:nvSpPr>
          <p:cNvPr id="7" name="动作按钮: 自定义 6">
            <a:hlinkClick r:id="" action="ppaction://noaction" highlightClick="1"/>
          </p:cNvPr>
          <p:cNvSpPr/>
          <p:nvPr/>
        </p:nvSpPr>
        <p:spPr>
          <a:xfrm>
            <a:off x="9048750" y="260350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电路图</a:t>
            </a:r>
            <a:endParaRPr lang="zh-CN" altLang="en-US">
              <a:solidFill>
                <a:srgbClr val="000099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495550" y="3789363"/>
          <a:ext cx="712851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445"/>
                <a:gridCol w="1781810"/>
                <a:gridCol w="1782445"/>
                <a:gridCol w="17818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A</a:t>
                      </a:r>
                      <a:r>
                        <a:rPr lang="en-US" altLang="zh-CN" sz="2400" b="1" baseline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baseline="0" smtClean="0">
                          <a:latin typeface="+mn-lt"/>
                        </a:rPr>
                        <a:t>mV</a:t>
                      </a:r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D</a:t>
                      </a:r>
                      <a:r>
                        <a:rPr lang="en-US" altLang="zh-CN" sz="2400" b="1" baseline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baseline="0" smtClean="0">
                          <a:latin typeface="+mn-lt"/>
                        </a:rPr>
                        <a:t>mV</a:t>
                      </a:r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R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1</a:t>
                      </a:r>
                      <a:r>
                        <a:rPr lang="en-US" altLang="zh-CN" sz="2400" b="1" baseline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baseline="0" smtClean="0">
                          <a:latin typeface="+mn-lt"/>
                        </a:rPr>
                        <a:t>KΩ</a:t>
                      </a:r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r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i</a:t>
                      </a:r>
                      <a:r>
                        <a:rPr lang="en-US" altLang="zh-CN" sz="2400" b="1" baseline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baseline="0" smtClean="0">
                          <a:latin typeface="+mn-lt"/>
                        </a:rPr>
                        <a:t>KΩ</a:t>
                      </a:r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10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>
                          <a:latin typeface="+mn-lt"/>
                        </a:rPr>
                        <a:t>5.1</a:t>
                      </a:r>
                      <a:endParaRPr lang="en-US" altLang="zh-CN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动作按钮: 自定义 7">
            <a:hlinkClick r:id="rId1" action="ppaction://hlinksldjump" highlightClick="1"/>
          </p:cNvPr>
          <p:cNvSpPr/>
          <p:nvPr/>
        </p:nvSpPr>
        <p:spPr>
          <a:xfrm>
            <a:off x="1774825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0" name="动作按钮: 自定义 9">
            <a:hlinkClick r:id="rId2" action="ppaction://hlinksldjump" highlightClick="1"/>
          </p:cNvPr>
          <p:cNvSpPr/>
          <p:nvPr/>
        </p:nvSpPr>
        <p:spPr>
          <a:xfrm>
            <a:off x="3287713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实验二</a:t>
            </a:r>
            <a:r>
              <a:rPr lang="zh-CN" altLang="en-US" smtClean="0"/>
              <a:t>  </a:t>
            </a:r>
            <a:r>
              <a:rPr lang="zh-CN" altLang="en-US" smtClean="0">
                <a:solidFill>
                  <a:srgbClr val="FF0000"/>
                </a:solidFill>
              </a:rPr>
              <a:t>三极管</a:t>
            </a:r>
            <a:r>
              <a:rPr lang="zh-CN" altLang="en-US" smtClean="0"/>
              <a:t>单级交流放大电路</a:t>
            </a:r>
            <a:endParaRPr lang="zh-CN" altLang="en-US" smtClean="0"/>
          </a:p>
        </p:txBody>
      </p:sp>
      <p:sp>
        <p:nvSpPr>
          <p:cNvPr id="48131" name="文本占位符 2"/>
          <p:cNvSpPr>
            <a:spLocks noGrp="1"/>
          </p:cNvSpPr>
          <p:nvPr>
            <p:ph type="body" sz="half" idx="1"/>
          </p:nvPr>
        </p:nvSpPr>
        <p:spPr>
          <a:xfrm>
            <a:off x="2279650" y="549275"/>
            <a:ext cx="7848600" cy="5762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6. </a:t>
            </a:r>
            <a:r>
              <a:rPr lang="zh-CN" altLang="en-US" smtClean="0"/>
              <a:t>测量放大器输出电阻</a:t>
            </a:r>
            <a:r>
              <a:rPr lang="en-US" altLang="zh-CN" smtClean="0"/>
              <a:t>r</a:t>
            </a:r>
            <a:r>
              <a:rPr lang="en-US" altLang="zh-CN" baseline="-30000" smtClean="0"/>
              <a:t>O</a:t>
            </a:r>
            <a:endParaRPr lang="zh-CN" altLang="en-US" smtClean="0"/>
          </a:p>
        </p:txBody>
      </p:sp>
      <p:sp>
        <p:nvSpPr>
          <p:cNvPr id="48132" name="内容占位符 3"/>
          <p:cNvSpPr>
            <a:spLocks noGrp="1"/>
          </p:cNvSpPr>
          <p:nvPr>
            <p:ph sz="half" idx="2"/>
          </p:nvPr>
        </p:nvSpPr>
        <p:spPr>
          <a:xfrm>
            <a:off x="2424113" y="1196975"/>
            <a:ext cx="7056437" cy="2663825"/>
          </a:xfrm>
        </p:spPr>
        <p:txBody>
          <a:bodyPr/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在实验内容 </a:t>
            </a:r>
            <a:r>
              <a:rPr lang="en-US" altLang="zh-CN" smtClean="0"/>
              <a:t>3</a:t>
            </a:r>
            <a:r>
              <a:rPr lang="zh-CN" altLang="en-US" smtClean="0"/>
              <a:t>所调定的工作状态下，</a:t>
            </a:r>
            <a:endParaRPr lang="en-US" altLang="zh-CN" smtClean="0"/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输入信号 </a:t>
            </a:r>
            <a:r>
              <a:rPr lang="en-US" altLang="zh-CN" smtClean="0"/>
              <a:t>V</a:t>
            </a:r>
            <a:r>
              <a:rPr lang="en-US" altLang="zh-CN" baseline="-30000" smtClean="0"/>
              <a:t>i</a:t>
            </a:r>
            <a:r>
              <a:rPr lang="zh-CN" altLang="en-US" smtClean="0"/>
              <a:t>＝</a:t>
            </a:r>
            <a:r>
              <a:rPr lang="en-US" altLang="zh-CN" smtClean="0"/>
              <a:t>10mV</a:t>
            </a:r>
            <a:r>
              <a:rPr lang="zh-CN" altLang="en-US" smtClean="0"/>
              <a:t>，</a:t>
            </a:r>
            <a:r>
              <a:rPr lang="en-US" altLang="zh-CN" smtClean="0"/>
              <a:t>f</a:t>
            </a:r>
            <a:r>
              <a:rPr lang="zh-CN" altLang="en-US" smtClean="0"/>
              <a:t>＝</a:t>
            </a:r>
            <a:r>
              <a:rPr lang="en-US" altLang="zh-CN" smtClean="0"/>
              <a:t>1KHz</a:t>
            </a:r>
            <a:r>
              <a:rPr lang="zh-CN" altLang="en-US" smtClean="0"/>
              <a:t>，</a:t>
            </a:r>
            <a:endParaRPr lang="en-US" altLang="zh-CN" smtClean="0"/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测量负载开路时的输出电压</a:t>
            </a:r>
            <a:r>
              <a:rPr lang="en-US" altLang="zh-CN" smtClean="0"/>
              <a:t>V</a:t>
            </a:r>
            <a:r>
              <a:rPr lang="en-US" altLang="zh-CN" baseline="-30000" smtClean="0"/>
              <a:t>O</a:t>
            </a:r>
            <a:r>
              <a:rPr lang="en-US" altLang="zh-CN" smtClean="0"/>
              <a:t> </a:t>
            </a:r>
            <a:r>
              <a:rPr lang="zh-CN" altLang="en-US" smtClean="0"/>
              <a:t>和</a:t>
            </a:r>
            <a:endParaRPr lang="en-US" altLang="zh-CN" smtClean="0"/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接上负载 </a:t>
            </a:r>
            <a:r>
              <a:rPr lang="en-US" altLang="zh-CN" smtClean="0"/>
              <a:t>R</a:t>
            </a:r>
            <a:r>
              <a:rPr lang="en-US" altLang="zh-CN" baseline="-30000" smtClean="0"/>
              <a:t>L</a:t>
            </a:r>
            <a:r>
              <a:rPr lang="zh-CN" altLang="en-US" smtClean="0"/>
              <a:t>＝</a:t>
            </a:r>
            <a:r>
              <a:rPr lang="en-US" altLang="zh-CN" smtClean="0"/>
              <a:t>4</a:t>
            </a:r>
            <a:r>
              <a:rPr lang="en-GB" altLang="zh-CN" smtClean="0"/>
              <a:t>.</a:t>
            </a:r>
            <a:r>
              <a:rPr lang="en-US" altLang="zh-CN" smtClean="0"/>
              <a:t>7KΩ</a:t>
            </a:r>
            <a:r>
              <a:rPr lang="zh-CN" altLang="en-US" smtClean="0"/>
              <a:t>时的输出电压</a:t>
            </a:r>
            <a:r>
              <a:rPr lang="en-US" altLang="zh-CN" smtClean="0"/>
              <a:t>V</a:t>
            </a:r>
            <a:r>
              <a:rPr lang="en-US" altLang="zh-CN" baseline="-30000" smtClean="0"/>
              <a:t>OL</a:t>
            </a:r>
            <a:r>
              <a:rPr lang="zh-CN" altLang="en-US" smtClean="0"/>
              <a:t>，</a:t>
            </a:r>
            <a:endParaRPr lang="en-US" altLang="zh-CN" smtClean="0"/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计算放大器的输出电阻</a:t>
            </a:r>
            <a:r>
              <a:rPr lang="en-US" altLang="zh-CN" smtClean="0"/>
              <a:t>r</a:t>
            </a:r>
            <a:r>
              <a:rPr lang="en-US" altLang="zh-CN" baseline="-30000" smtClean="0"/>
              <a:t>O</a:t>
            </a:r>
            <a:r>
              <a:rPr lang="zh-CN" altLang="en-US" smtClean="0"/>
              <a:t>。</a:t>
            </a:r>
            <a:endParaRPr lang="zh-CN" altLang="en-US" smtClean="0"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8C710C-51A8-48EF-9CCB-1EB393DCCD0C}" type="slidenum">
              <a:rPr lang="zh-CN" altLang="en-US" smtClean="0"/>
            </a:fld>
            <a:endParaRPr lang="en-US" altLang="zh-CN"/>
          </a:p>
        </p:txBody>
      </p:sp>
      <p:sp>
        <p:nvSpPr>
          <p:cNvPr id="7" name="动作按钮: 自定义 6">
            <a:hlinkClick r:id="" action="ppaction://noaction" highlightClick="1"/>
          </p:cNvPr>
          <p:cNvSpPr/>
          <p:nvPr/>
        </p:nvSpPr>
        <p:spPr>
          <a:xfrm>
            <a:off x="9048750" y="260350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电路图</a:t>
            </a:r>
            <a:endParaRPr lang="zh-CN" altLang="en-US">
              <a:solidFill>
                <a:srgbClr val="000099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424113" y="4076700"/>
          <a:ext cx="712851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445"/>
                <a:gridCol w="1781810"/>
                <a:gridCol w="1782445"/>
                <a:gridCol w="17818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R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L</a:t>
                      </a:r>
                      <a:r>
                        <a:rPr lang="en-US" altLang="zh-CN" sz="2400" b="1" baseline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baseline="0" smtClean="0">
                          <a:latin typeface="+mn-lt"/>
                        </a:rPr>
                        <a:t>KΩ</a:t>
                      </a:r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O</a:t>
                      </a:r>
                      <a:r>
                        <a:rPr lang="en-US" altLang="zh-CN" sz="2400" b="1" baseline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baseline="0" smtClean="0">
                          <a:latin typeface="+mn-lt"/>
                        </a:rPr>
                        <a:t>V</a:t>
                      </a:r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OL</a:t>
                      </a:r>
                      <a:r>
                        <a:rPr lang="en-US" altLang="zh-CN" sz="2400" b="1" baseline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baseline="0" smtClean="0">
                          <a:latin typeface="+mn-lt"/>
                        </a:rPr>
                        <a:t>V</a:t>
                      </a:r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r</a:t>
                      </a:r>
                      <a:r>
                        <a:rPr lang="en-US" altLang="zh-CN" sz="2400" b="1" baseline="-25000" smtClean="0">
                          <a:latin typeface="+mn-lt"/>
                        </a:rPr>
                        <a:t>O</a:t>
                      </a:r>
                      <a:r>
                        <a:rPr lang="en-US" altLang="zh-CN" sz="2400" b="1" baseline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baseline="0" smtClean="0">
                          <a:latin typeface="+mn-lt"/>
                        </a:rPr>
                        <a:t>KΩ</a:t>
                      </a:r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∞</a:t>
                      </a:r>
                      <a:endParaRPr lang="zh-CN" altLang="en-US" sz="2400" b="1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/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  <a:endParaRPr lang="zh-CN" altLang="en-US" sz="2400" b="1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lt"/>
                        </a:rPr>
                        <a:t>/</a:t>
                      </a:r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vMerge="1"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动作按钮: 自定义 7">
            <a:hlinkClick r:id="rId1" action="ppaction://hlinksldjump" highlightClick="1"/>
          </p:cNvPr>
          <p:cNvSpPr/>
          <p:nvPr/>
        </p:nvSpPr>
        <p:spPr>
          <a:xfrm>
            <a:off x="1774825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实验箱</a:t>
            </a: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0" name="动作按钮: 自定义 9">
            <a:hlinkClick r:id="rId2" action="ppaction://hlinksldjump" highlightClick="1"/>
          </p:cNvPr>
          <p:cNvSpPr/>
          <p:nvPr/>
        </p:nvSpPr>
        <p:spPr>
          <a:xfrm>
            <a:off x="3287713" y="6092825"/>
            <a:ext cx="1368425" cy="50482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rgbClr val="000099"/>
                </a:solidFill>
              </a:rPr>
              <a:t>电源</a:t>
            </a:r>
            <a:endParaRPr lang="zh-CN" altLang="en-US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0" smtClean="0">
                <a:latin typeface="宋体" panose="02010600030101010101" pitchFamily="2" charset="-122"/>
              </a:rPr>
              <a:t>实验</a:t>
            </a:r>
            <a:r>
              <a:rPr lang="zh-CN" altLang="en-GB" sz="2000" b="0" smtClean="0">
                <a:latin typeface="宋体" panose="02010600030101010101" pitchFamily="2" charset="-122"/>
              </a:rPr>
              <a:t>三 </a:t>
            </a:r>
            <a:r>
              <a:rPr lang="zh-CN" altLang="en-US" sz="2000" b="0" smtClean="0">
                <a:latin typeface="宋体" panose="02010600030101010101" pitchFamily="2" charset="-122"/>
              </a:rPr>
              <a:t>三极管负反馈交流放大电路</a:t>
            </a:r>
            <a:endParaRPr lang="zh-CN" altLang="en-US" sz="2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8" y="2264093"/>
            <a:ext cx="7056437" cy="4114800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smtClean="0">
                <a:latin typeface="宋体" panose="02010600030101010101" pitchFamily="2" charset="-122"/>
              </a:rPr>
              <a:t>一、实验目的</a:t>
            </a:r>
            <a:endParaRPr lang="zh-CN" altLang="en-US" smtClean="0"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mtClean="0">
                <a:latin typeface="宋体" panose="02010600030101010101" pitchFamily="2" charset="-122"/>
              </a:rPr>
              <a:t>  </a:t>
            </a:r>
            <a:r>
              <a:rPr lang="en-US" altLang="zh-CN" smtClean="0">
                <a:latin typeface="宋体" panose="02010600030101010101" pitchFamily="2" charset="-122"/>
              </a:rPr>
              <a:t>1.</a:t>
            </a:r>
            <a:r>
              <a:rPr lang="zh-CN" altLang="en-US" smtClean="0">
                <a:latin typeface="宋体" panose="02010600030101010101" pitchFamily="2" charset="-122"/>
              </a:rPr>
              <a:t>加深对负反馈对放大器性能的理解。        </a:t>
            </a:r>
            <a:endParaRPr lang="zh-CN" altLang="en-US" smtClean="0">
              <a:latin typeface="宋体" panose="02010600030101010101" pitchFamily="2" charset="-122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mtClean="0">
                <a:latin typeface="宋体" panose="02010600030101010101" pitchFamily="2" charset="-122"/>
              </a:rPr>
              <a:t>  </a:t>
            </a:r>
            <a:r>
              <a:rPr lang="en-US" altLang="zh-CN" smtClean="0">
                <a:latin typeface="宋体" panose="02010600030101010101" pitchFamily="2" charset="-122"/>
              </a:rPr>
              <a:t>2.</a:t>
            </a:r>
            <a:r>
              <a:rPr lang="zh-CN" altLang="en-US" smtClean="0">
                <a:latin typeface="宋体" panose="02010600030101010101" pitchFamily="2" charset="-122"/>
              </a:rPr>
              <a:t>学习电压串联负反馈放大器的调试和测量方法。</a:t>
            </a:r>
            <a:endParaRPr lang="zh-CN" altLang="en-US" smtClean="0"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mtClean="0">
                <a:latin typeface="宋体" panose="02010600030101010101" pitchFamily="2" charset="-122"/>
              </a:rPr>
              <a:t>  </a:t>
            </a:r>
            <a:endParaRPr lang="zh-CN" altLang="en-US" smtClean="0">
              <a:cs typeface="Times New Roman" panose="02020603050405020304" pitchFamily="18" charset="0"/>
            </a:endParaRPr>
          </a:p>
          <a:p>
            <a:endParaRPr lang="zh-CN" altLang="en-US" smtClean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smtClean="0">
                <a:latin typeface="宋体" panose="02010600030101010101" pitchFamily="2" charset="-122"/>
              </a:rPr>
              <a:t>(</a:t>
            </a:r>
            <a:r>
              <a:rPr lang="zh-CN" altLang="en-US" sz="1800" smtClean="0">
                <a:latin typeface="宋体" panose="02010600030101010101" pitchFamily="2" charset="-122"/>
              </a:rPr>
              <a:t>一</a:t>
            </a:r>
            <a:r>
              <a:rPr lang="en-US" altLang="zh-CN" sz="1800" smtClean="0">
                <a:latin typeface="宋体" panose="02010600030101010101" pitchFamily="2" charset="-122"/>
              </a:rPr>
              <a:t>)</a:t>
            </a:r>
            <a:r>
              <a:rPr lang="zh-CN" altLang="en-US" sz="1800" smtClean="0">
                <a:latin typeface="宋体" panose="02010600030101010101" pitchFamily="2" charset="-122"/>
              </a:rPr>
              <a:t>负反馈放大器电路调整与参数测量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graphicFrame>
        <p:nvGraphicFramePr>
          <p:cNvPr id="4" name="对象 3"/>
          <p:cNvGraphicFramePr/>
          <p:nvPr/>
        </p:nvGraphicFramePr>
        <p:xfrm>
          <a:off x="608330" y="1636395"/>
          <a:ext cx="8636635" cy="4566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629650" imgH="4562475" progId="Paint.Picture">
                  <p:embed/>
                </p:oleObj>
              </mc:Choice>
              <mc:Fallback>
                <p:oleObj name="" r:id="rId1" imgW="8629650" imgH="45624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8330" y="1636395"/>
                        <a:ext cx="8636635" cy="4566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线形标注 1 2"/>
          <p:cNvSpPr/>
          <p:nvPr/>
        </p:nvSpPr>
        <p:spPr>
          <a:xfrm>
            <a:off x="8161020" y="1824355"/>
            <a:ext cx="1712595" cy="856615"/>
          </a:xfrm>
          <a:prstGeom prst="borderCallout1">
            <a:avLst>
              <a:gd name="adj1" fmla="val 52112"/>
              <a:gd name="adj2" fmla="val -519"/>
              <a:gd name="adj3" fmla="val 179169"/>
              <a:gd name="adj4" fmla="val -4423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Rp4=10K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6689725" y="5721985"/>
            <a:ext cx="1657985" cy="480695"/>
          </a:xfrm>
          <a:prstGeom prst="wedgeRectCallout">
            <a:avLst>
              <a:gd name="adj1" fmla="val -2240"/>
              <a:gd name="adj2" fmla="val -95706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 sz="1000">
                <a:solidFill>
                  <a:schemeClr val="tx1"/>
                </a:solidFill>
                <a:uFillTx/>
              </a:rPr>
              <a:t>Io2</a:t>
            </a:r>
            <a:r>
              <a:rPr lang="zh-CN" altLang="en-US" sz="1000">
                <a:solidFill>
                  <a:schemeClr val="tx1"/>
                </a:solidFill>
                <a:uFillTx/>
              </a:rPr>
              <a:t>接地、无反馈，</a:t>
            </a:r>
            <a:endParaRPr lang="zh-CN" altLang="en-US" sz="1000">
              <a:solidFill>
                <a:schemeClr val="tx1"/>
              </a:solidFill>
              <a:uFillTx/>
            </a:endParaRPr>
          </a:p>
          <a:p>
            <a:pPr algn="ctr"/>
            <a:r>
              <a:rPr lang="en-US" altLang="zh-CN" sz="1000">
                <a:solidFill>
                  <a:schemeClr val="tx1"/>
                </a:solidFill>
                <a:uFillTx/>
              </a:rPr>
              <a:t>Io2</a:t>
            </a:r>
            <a:r>
              <a:rPr lang="zh-CN" altLang="en-US" sz="1000">
                <a:solidFill>
                  <a:schemeClr val="tx1"/>
                </a:solidFill>
                <a:uFillTx/>
              </a:rPr>
              <a:t>接反馈接入点为有反馈</a:t>
            </a:r>
            <a:endParaRPr lang="zh-CN" altLang="en-US" sz="10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宋体" panose="02010600030101010101" pitchFamily="2" charset="-122"/>
              </a:rPr>
              <a:t>l</a:t>
            </a:r>
            <a:r>
              <a:rPr lang="zh-CN" altLang="en-US" smtClean="0">
                <a:latin typeface="宋体" panose="02010600030101010101" pitchFamily="2" charset="-122"/>
              </a:rPr>
              <a:t>．调整放大器静态工作点</a:t>
            </a:r>
            <a:endParaRPr lang="zh-CN" altLang="en-US" smtClean="0">
              <a:latin typeface="宋体" panose="02010600030101010101" pitchFamily="2" charset="-122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0" y="1751965"/>
            <a:ext cx="7772400" cy="2286000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zh-CN" altLang="en-US" sz="1800" smtClean="0">
                <a:latin typeface="宋体" panose="02010600030101010101" pitchFamily="2" charset="-122"/>
              </a:rPr>
              <a:t>输入信号频率 </a:t>
            </a:r>
            <a:r>
              <a:rPr lang="en-US" altLang="zh-CN" sz="1800" smtClean="0">
                <a:latin typeface="宋体" panose="02010600030101010101" pitchFamily="2" charset="-122"/>
              </a:rPr>
              <a:t>f=1KHz</a:t>
            </a:r>
            <a:r>
              <a:rPr lang="zh-CN" altLang="en-US" sz="1800" smtClean="0">
                <a:latin typeface="宋体" panose="02010600030101010101" pitchFamily="2" charset="-122"/>
              </a:rPr>
              <a:t>，断开反馈（将</a:t>
            </a:r>
            <a:r>
              <a:rPr lang="en-US" sz="1800" smtClean="0">
                <a:latin typeface="宋体" panose="02010600030101010101" pitchFamily="2" charset="-122"/>
              </a:rPr>
              <a:t>IO</a:t>
            </a:r>
            <a:r>
              <a:rPr lang="en-US" altLang="en-GB" baseline="-30000" smtClean="0">
                <a:latin typeface="宋体" panose="02010600030101010101" pitchFamily="2" charset="-122"/>
                <a:sym typeface="+mn-ea"/>
              </a:rPr>
              <a:t>2</a:t>
            </a:r>
            <a:r>
              <a:rPr lang="zh-CN" altLang="en-US" sz="1800" smtClean="0">
                <a:latin typeface="宋体" panose="02010600030101010101" pitchFamily="2" charset="-122"/>
              </a:rPr>
              <a:t>接地），使负载电阻</a:t>
            </a:r>
            <a:r>
              <a:rPr lang="en-US" altLang="zh-CN" sz="1800" smtClean="0">
                <a:latin typeface="宋体" panose="02010600030101010101" pitchFamily="2" charset="-122"/>
              </a:rPr>
              <a:t>R</a:t>
            </a:r>
            <a:r>
              <a:rPr lang="en-GB" altLang="zh-CN" sz="1800" baseline="-30000" smtClean="0">
                <a:latin typeface="宋体" panose="02010600030101010101" pitchFamily="2" charset="-122"/>
              </a:rPr>
              <a:t>L</a:t>
            </a:r>
            <a:r>
              <a:rPr lang="en-GB" altLang="zh-CN" sz="1800" smtClean="0">
                <a:latin typeface="宋体" panose="02010600030101010101" pitchFamily="2" charset="-122"/>
              </a:rPr>
              <a:t>=4.7</a:t>
            </a:r>
            <a:r>
              <a:rPr lang="en-US" altLang="zh-CN" sz="1800" smtClean="0">
                <a:latin typeface="宋体" panose="02010600030101010101" pitchFamily="2" charset="-122"/>
              </a:rPr>
              <a:t>KΩ</a:t>
            </a:r>
            <a:r>
              <a:rPr lang="zh-CN" altLang="en-US" sz="1800" smtClean="0">
                <a:latin typeface="宋体" panose="02010600030101010101" pitchFamily="2" charset="-122"/>
              </a:rPr>
              <a:t>。用示波器观察输出波形。逐渐增大输入信号，适当调节</a:t>
            </a:r>
            <a:r>
              <a:rPr lang="en-US" altLang="zh-CN" sz="1800" smtClean="0">
                <a:latin typeface="宋体" panose="02010600030101010101" pitchFamily="2" charset="-122"/>
              </a:rPr>
              <a:t>W</a:t>
            </a:r>
            <a:r>
              <a:rPr lang="en-US" altLang="zh-CN" sz="1800" baseline="-30000" smtClean="0">
                <a:latin typeface="宋体" panose="02010600030101010101" pitchFamily="2" charset="-122"/>
              </a:rPr>
              <a:t>1</a:t>
            </a:r>
            <a:r>
              <a:rPr lang="zh-CN" altLang="en-US" sz="1800" smtClean="0">
                <a:latin typeface="宋体" panose="02010600030101010101" pitchFamily="2" charset="-122"/>
              </a:rPr>
              <a:t>和</a:t>
            </a:r>
            <a:r>
              <a:rPr lang="en-US" altLang="zh-CN" sz="1800" smtClean="0">
                <a:latin typeface="宋体" panose="02010600030101010101" pitchFamily="2" charset="-122"/>
              </a:rPr>
              <a:t>W</a:t>
            </a:r>
            <a:r>
              <a:rPr lang="en-US" altLang="zh-CN" sz="1800" baseline="-30000" smtClean="0">
                <a:latin typeface="宋体" panose="02010600030101010101" pitchFamily="2" charset="-122"/>
              </a:rPr>
              <a:t>2</a:t>
            </a:r>
            <a:r>
              <a:rPr lang="zh-CN" altLang="en-US" sz="1800" smtClean="0">
                <a:latin typeface="宋体" panose="02010600030101010101" pitchFamily="2" charset="-122"/>
              </a:rPr>
              <a:t>，把放大器的静态工作点调到负载线的中点（即当输入信号稍有增加时，输出电压波形的正负幅值同时出现失真）。</a:t>
            </a:r>
            <a:r>
              <a:rPr lang="zh-CN" altLang="en-US" sz="1800" smtClean="0">
                <a:solidFill>
                  <a:srgbClr val="000000"/>
                </a:solidFill>
                <a:latin typeface="宋体" panose="02010600030101010101" pitchFamily="2" charset="-122"/>
              </a:rPr>
              <a:t>去掉输入信号，并将放大器输入端短路</a:t>
            </a:r>
            <a:r>
              <a:rPr lang="zh-CN" altLang="en-US" sz="1800" smtClean="0">
                <a:latin typeface="宋体" panose="02010600030101010101" pitchFamily="2" charset="-122"/>
              </a:rPr>
              <a:t>，测量并记录放大器的静态工作状态。</a:t>
            </a:r>
            <a:endParaRPr lang="zh-CN" altLang="en-US" sz="1800" smtClean="0">
              <a:cs typeface="Times New Roman" panose="02020603050405020304" pitchFamily="18" charset="0"/>
            </a:endParaRPr>
          </a:p>
          <a:p>
            <a:r>
              <a:rPr lang="en-US" altLang="zh-CN" sz="1800" smtClean="0"/>
              <a:t>Ec=10V</a:t>
            </a:r>
            <a:endParaRPr lang="en-US" altLang="zh-CN" sz="1800" smtClean="0"/>
          </a:p>
        </p:txBody>
      </p:sp>
      <p:grpSp>
        <p:nvGrpSpPr>
          <p:cNvPr id="51204" name="Group 4"/>
          <p:cNvGrpSpPr/>
          <p:nvPr/>
        </p:nvGrpSpPr>
        <p:grpSpPr bwMode="auto">
          <a:xfrm>
            <a:off x="2203133" y="4471670"/>
            <a:ext cx="7772400" cy="1752600"/>
            <a:chOff x="-3" y="-3"/>
            <a:chExt cx="2928" cy="1314"/>
          </a:xfrm>
        </p:grpSpPr>
        <p:grpSp>
          <p:nvGrpSpPr>
            <p:cNvPr id="51205" name="Group 5"/>
            <p:cNvGrpSpPr/>
            <p:nvPr/>
          </p:nvGrpSpPr>
          <p:grpSpPr bwMode="auto">
            <a:xfrm>
              <a:off x="0" y="0"/>
              <a:ext cx="2922" cy="1308"/>
              <a:chOff x="0" y="0"/>
              <a:chExt cx="2922" cy="1308"/>
            </a:xfrm>
          </p:grpSpPr>
          <p:grpSp>
            <p:nvGrpSpPr>
              <p:cNvPr id="51207" name="Group 6"/>
              <p:cNvGrpSpPr/>
              <p:nvPr/>
            </p:nvGrpSpPr>
            <p:grpSpPr bwMode="auto">
              <a:xfrm>
                <a:off x="0" y="0"/>
                <a:ext cx="734" cy="327"/>
                <a:chOff x="0" y="0"/>
                <a:chExt cx="734" cy="327"/>
              </a:xfrm>
            </p:grpSpPr>
            <p:sp>
              <p:nvSpPr>
                <p:cNvPr id="51241" name="Rectangle 7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4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宋体" panose="02010600030101010101" pitchFamily="2" charset="-122"/>
                    </a:rPr>
                    <a:t>各极对地电压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42" name="Rectangle 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34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208" name="Group 9"/>
              <p:cNvGrpSpPr/>
              <p:nvPr/>
            </p:nvGrpSpPr>
            <p:grpSpPr bwMode="auto">
              <a:xfrm>
                <a:off x="734" y="0"/>
                <a:ext cx="1022" cy="327"/>
                <a:chOff x="734" y="0"/>
                <a:chExt cx="1022" cy="327"/>
              </a:xfrm>
            </p:grpSpPr>
            <p:sp>
              <p:nvSpPr>
                <p:cNvPr id="51239" name="Rectangle 10"/>
                <p:cNvSpPr>
                  <a:spLocks noChangeArrowheads="1"/>
                </p:cNvSpPr>
                <p:nvPr/>
              </p:nvSpPr>
              <p:spPr bwMode="auto">
                <a:xfrm>
                  <a:off x="777" y="0"/>
                  <a:ext cx="93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lang="zh-CN" altLang="en-US" sz="2000" b="0">
                    <a:latin typeface="宋体" panose="02010600030101010101" pitchFamily="2" charset="-122"/>
                  </a:endParaRPr>
                </a:p>
                <a:p>
                  <a:pPr algn="ctr"/>
                  <a:r>
                    <a:rPr lang="en-US" altLang="zh-CN" sz="2000" b="0">
                      <a:latin typeface="宋体" panose="02010600030101010101" pitchFamily="2" charset="-122"/>
                    </a:rPr>
                    <a:t>Q1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40" name="Rectangle 11"/>
                <p:cNvSpPr>
                  <a:spLocks noChangeArrowheads="1"/>
                </p:cNvSpPr>
                <p:nvPr/>
              </p:nvSpPr>
              <p:spPr bwMode="auto">
                <a:xfrm>
                  <a:off x="734" y="0"/>
                  <a:ext cx="102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209" name="Group 12"/>
              <p:cNvGrpSpPr/>
              <p:nvPr/>
            </p:nvGrpSpPr>
            <p:grpSpPr bwMode="auto">
              <a:xfrm>
                <a:off x="1756" y="0"/>
                <a:ext cx="1166" cy="327"/>
                <a:chOff x="1756" y="0"/>
                <a:chExt cx="1166" cy="327"/>
              </a:xfrm>
            </p:grpSpPr>
            <p:sp>
              <p:nvSpPr>
                <p:cNvPr id="51237" name="Rectangle 13"/>
                <p:cNvSpPr>
                  <a:spLocks noChangeArrowheads="1"/>
                </p:cNvSpPr>
                <p:nvPr/>
              </p:nvSpPr>
              <p:spPr bwMode="auto">
                <a:xfrm>
                  <a:off x="1799" y="0"/>
                  <a:ext cx="108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lang="zh-CN" altLang="en-US" sz="2000" b="0">
                    <a:latin typeface="宋体" panose="02010600030101010101" pitchFamily="2" charset="-122"/>
                  </a:endParaRPr>
                </a:p>
                <a:p>
                  <a:pPr algn="ctr"/>
                  <a:r>
                    <a:rPr lang="en-US" altLang="zh-CN" sz="2000" b="0">
                      <a:latin typeface="宋体" panose="02010600030101010101" pitchFamily="2" charset="-122"/>
                    </a:rPr>
                    <a:t>Q2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38" name="Rectangle 14"/>
                <p:cNvSpPr>
                  <a:spLocks noChangeArrowheads="1"/>
                </p:cNvSpPr>
                <p:nvPr/>
              </p:nvSpPr>
              <p:spPr bwMode="auto">
                <a:xfrm>
                  <a:off x="1756" y="0"/>
                  <a:ext cx="116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210" name="Group 15"/>
              <p:cNvGrpSpPr/>
              <p:nvPr/>
            </p:nvGrpSpPr>
            <p:grpSpPr bwMode="auto">
              <a:xfrm>
                <a:off x="0" y="327"/>
                <a:ext cx="734" cy="327"/>
                <a:chOff x="0" y="327"/>
                <a:chExt cx="734" cy="327"/>
              </a:xfrm>
            </p:grpSpPr>
            <p:sp>
              <p:nvSpPr>
                <p:cNvPr id="51235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7"/>
                  <a:ext cx="64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US" altLang="zh-CN" sz="2000" b="0">
                      <a:latin typeface="宋体" panose="02010600030101010101" pitchFamily="2" charset="-122"/>
                    </a:rPr>
                    <a:t>V</a:t>
                  </a:r>
                  <a:r>
                    <a:rPr lang="en-US" altLang="zh-CN" sz="2000" b="0" baseline="-30000">
                      <a:latin typeface="宋体" panose="02010600030101010101" pitchFamily="2" charset="-122"/>
                    </a:rPr>
                    <a:t>C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(V)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36" name="Rectangle 17"/>
                <p:cNvSpPr>
                  <a:spLocks noChangeArrowheads="1"/>
                </p:cNvSpPr>
                <p:nvPr/>
              </p:nvSpPr>
              <p:spPr bwMode="auto">
                <a:xfrm>
                  <a:off x="0" y="327"/>
                  <a:ext cx="734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211" name="Group 18"/>
              <p:cNvGrpSpPr/>
              <p:nvPr/>
            </p:nvGrpSpPr>
            <p:grpSpPr bwMode="auto">
              <a:xfrm>
                <a:off x="734" y="327"/>
                <a:ext cx="1022" cy="327"/>
                <a:chOff x="734" y="327"/>
                <a:chExt cx="1022" cy="327"/>
              </a:xfrm>
            </p:grpSpPr>
            <p:sp>
              <p:nvSpPr>
                <p:cNvPr id="51233" name="Rectangle 19"/>
                <p:cNvSpPr>
                  <a:spLocks noChangeArrowheads="1"/>
                </p:cNvSpPr>
                <p:nvPr/>
              </p:nvSpPr>
              <p:spPr bwMode="auto">
                <a:xfrm>
                  <a:off x="777" y="327"/>
                  <a:ext cx="93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34" name="Rectangle 20"/>
                <p:cNvSpPr>
                  <a:spLocks noChangeArrowheads="1"/>
                </p:cNvSpPr>
                <p:nvPr/>
              </p:nvSpPr>
              <p:spPr bwMode="auto">
                <a:xfrm>
                  <a:off x="734" y="327"/>
                  <a:ext cx="102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212" name="Group 21"/>
              <p:cNvGrpSpPr/>
              <p:nvPr/>
            </p:nvGrpSpPr>
            <p:grpSpPr bwMode="auto">
              <a:xfrm>
                <a:off x="1756" y="327"/>
                <a:ext cx="1166" cy="327"/>
                <a:chOff x="1756" y="327"/>
                <a:chExt cx="1166" cy="327"/>
              </a:xfrm>
            </p:grpSpPr>
            <p:sp>
              <p:nvSpPr>
                <p:cNvPr id="51231" name="Rectangle 22"/>
                <p:cNvSpPr>
                  <a:spLocks noChangeArrowheads="1"/>
                </p:cNvSpPr>
                <p:nvPr/>
              </p:nvSpPr>
              <p:spPr bwMode="auto">
                <a:xfrm>
                  <a:off x="1799" y="327"/>
                  <a:ext cx="108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32" name="Rectangle 23"/>
                <p:cNvSpPr>
                  <a:spLocks noChangeArrowheads="1"/>
                </p:cNvSpPr>
                <p:nvPr/>
              </p:nvSpPr>
              <p:spPr bwMode="auto">
                <a:xfrm>
                  <a:off x="1756" y="327"/>
                  <a:ext cx="116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213" name="Group 24"/>
              <p:cNvGrpSpPr/>
              <p:nvPr/>
            </p:nvGrpSpPr>
            <p:grpSpPr bwMode="auto">
              <a:xfrm>
                <a:off x="0" y="654"/>
                <a:ext cx="734" cy="327"/>
                <a:chOff x="0" y="654"/>
                <a:chExt cx="734" cy="327"/>
              </a:xfrm>
            </p:grpSpPr>
            <p:sp>
              <p:nvSpPr>
                <p:cNvPr id="51229" name="Rectangle 25"/>
                <p:cNvSpPr>
                  <a:spLocks noChangeArrowheads="1"/>
                </p:cNvSpPr>
                <p:nvPr/>
              </p:nvSpPr>
              <p:spPr bwMode="auto">
                <a:xfrm>
                  <a:off x="43" y="654"/>
                  <a:ext cx="64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US" altLang="zh-CN" sz="2000" b="0">
                      <a:latin typeface="宋体" panose="02010600030101010101" pitchFamily="2" charset="-122"/>
                    </a:rPr>
                    <a:t>V</a:t>
                  </a:r>
                  <a:r>
                    <a:rPr lang="en-US" altLang="zh-CN" sz="2000" b="0" baseline="-30000">
                      <a:latin typeface="宋体" panose="02010600030101010101" pitchFamily="2" charset="-122"/>
                    </a:rPr>
                    <a:t>B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(V)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30" name="Rectangle 26"/>
                <p:cNvSpPr>
                  <a:spLocks noChangeArrowheads="1"/>
                </p:cNvSpPr>
                <p:nvPr/>
              </p:nvSpPr>
              <p:spPr bwMode="auto">
                <a:xfrm>
                  <a:off x="0" y="654"/>
                  <a:ext cx="734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214" name="Group 27"/>
              <p:cNvGrpSpPr/>
              <p:nvPr/>
            </p:nvGrpSpPr>
            <p:grpSpPr bwMode="auto">
              <a:xfrm>
                <a:off x="734" y="654"/>
                <a:ext cx="1022" cy="327"/>
                <a:chOff x="734" y="654"/>
                <a:chExt cx="1022" cy="327"/>
              </a:xfrm>
            </p:grpSpPr>
            <p:sp>
              <p:nvSpPr>
                <p:cNvPr id="51227" name="Rectangle 28"/>
                <p:cNvSpPr>
                  <a:spLocks noChangeArrowheads="1"/>
                </p:cNvSpPr>
                <p:nvPr/>
              </p:nvSpPr>
              <p:spPr bwMode="auto">
                <a:xfrm>
                  <a:off x="777" y="654"/>
                  <a:ext cx="93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28" name="Rectangle 29"/>
                <p:cNvSpPr>
                  <a:spLocks noChangeArrowheads="1"/>
                </p:cNvSpPr>
                <p:nvPr/>
              </p:nvSpPr>
              <p:spPr bwMode="auto">
                <a:xfrm>
                  <a:off x="734" y="654"/>
                  <a:ext cx="102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215" name="Group 30"/>
              <p:cNvGrpSpPr/>
              <p:nvPr/>
            </p:nvGrpSpPr>
            <p:grpSpPr bwMode="auto">
              <a:xfrm>
                <a:off x="1756" y="654"/>
                <a:ext cx="1166" cy="327"/>
                <a:chOff x="1756" y="654"/>
                <a:chExt cx="1166" cy="327"/>
              </a:xfrm>
            </p:grpSpPr>
            <p:sp>
              <p:nvSpPr>
                <p:cNvPr id="51225" name="Rectangle 31"/>
                <p:cNvSpPr>
                  <a:spLocks noChangeArrowheads="1"/>
                </p:cNvSpPr>
                <p:nvPr/>
              </p:nvSpPr>
              <p:spPr bwMode="auto">
                <a:xfrm>
                  <a:off x="1799" y="654"/>
                  <a:ext cx="108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26" name="Rectangle 32"/>
                <p:cNvSpPr>
                  <a:spLocks noChangeArrowheads="1"/>
                </p:cNvSpPr>
                <p:nvPr/>
              </p:nvSpPr>
              <p:spPr bwMode="auto">
                <a:xfrm>
                  <a:off x="1756" y="654"/>
                  <a:ext cx="116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216" name="Group 33"/>
              <p:cNvGrpSpPr/>
              <p:nvPr/>
            </p:nvGrpSpPr>
            <p:grpSpPr bwMode="auto">
              <a:xfrm>
                <a:off x="0" y="981"/>
                <a:ext cx="734" cy="327"/>
                <a:chOff x="0" y="981"/>
                <a:chExt cx="734" cy="327"/>
              </a:xfrm>
            </p:grpSpPr>
            <p:sp>
              <p:nvSpPr>
                <p:cNvPr id="51223" name="Rectangle 34"/>
                <p:cNvSpPr>
                  <a:spLocks noChangeArrowheads="1"/>
                </p:cNvSpPr>
                <p:nvPr/>
              </p:nvSpPr>
              <p:spPr bwMode="auto">
                <a:xfrm>
                  <a:off x="43" y="981"/>
                  <a:ext cx="64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US" altLang="zh-CN" sz="2000" b="0">
                      <a:latin typeface="宋体" panose="02010600030101010101" pitchFamily="2" charset="-122"/>
                    </a:rPr>
                    <a:t>V</a:t>
                  </a:r>
                  <a:r>
                    <a:rPr lang="en-US" altLang="zh-CN" sz="2000" b="0" baseline="-30000">
                      <a:latin typeface="宋体" panose="02010600030101010101" pitchFamily="2" charset="-122"/>
                    </a:rPr>
                    <a:t>E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(V)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24" name="Rectangle 35"/>
                <p:cNvSpPr>
                  <a:spLocks noChangeArrowheads="1"/>
                </p:cNvSpPr>
                <p:nvPr/>
              </p:nvSpPr>
              <p:spPr bwMode="auto">
                <a:xfrm>
                  <a:off x="0" y="981"/>
                  <a:ext cx="734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217" name="Group 36"/>
              <p:cNvGrpSpPr/>
              <p:nvPr/>
            </p:nvGrpSpPr>
            <p:grpSpPr bwMode="auto">
              <a:xfrm>
                <a:off x="734" y="981"/>
                <a:ext cx="1022" cy="327"/>
                <a:chOff x="734" y="981"/>
                <a:chExt cx="1022" cy="327"/>
              </a:xfrm>
            </p:grpSpPr>
            <p:sp>
              <p:nvSpPr>
                <p:cNvPr id="51221" name="Rectangle 37"/>
                <p:cNvSpPr>
                  <a:spLocks noChangeArrowheads="1"/>
                </p:cNvSpPr>
                <p:nvPr/>
              </p:nvSpPr>
              <p:spPr bwMode="auto">
                <a:xfrm>
                  <a:off x="777" y="981"/>
                  <a:ext cx="93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22" name="Rectangle 38"/>
                <p:cNvSpPr>
                  <a:spLocks noChangeArrowheads="1"/>
                </p:cNvSpPr>
                <p:nvPr/>
              </p:nvSpPr>
              <p:spPr bwMode="auto">
                <a:xfrm>
                  <a:off x="734" y="981"/>
                  <a:ext cx="102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218" name="Group 39"/>
              <p:cNvGrpSpPr/>
              <p:nvPr/>
            </p:nvGrpSpPr>
            <p:grpSpPr bwMode="auto">
              <a:xfrm>
                <a:off x="1756" y="981"/>
                <a:ext cx="1166" cy="327"/>
                <a:chOff x="1756" y="981"/>
                <a:chExt cx="1166" cy="327"/>
              </a:xfrm>
            </p:grpSpPr>
            <p:sp>
              <p:nvSpPr>
                <p:cNvPr id="51219" name="Rectangle 40"/>
                <p:cNvSpPr>
                  <a:spLocks noChangeArrowheads="1"/>
                </p:cNvSpPr>
                <p:nvPr/>
              </p:nvSpPr>
              <p:spPr bwMode="auto">
                <a:xfrm>
                  <a:off x="1799" y="981"/>
                  <a:ext cx="108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20" name="Rectangle 41"/>
                <p:cNvSpPr>
                  <a:spLocks noChangeArrowheads="1"/>
                </p:cNvSpPr>
                <p:nvPr/>
              </p:nvSpPr>
              <p:spPr bwMode="auto">
                <a:xfrm>
                  <a:off x="1756" y="981"/>
                  <a:ext cx="116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1206" name="Rectangle 42"/>
            <p:cNvSpPr>
              <a:spLocks noChangeArrowheads="1"/>
            </p:cNvSpPr>
            <p:nvPr/>
          </p:nvSpPr>
          <p:spPr bwMode="auto">
            <a:xfrm>
              <a:off x="-3" y="-3"/>
              <a:ext cx="2928" cy="131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188913"/>
            <a:ext cx="7564437" cy="334962"/>
          </a:xfrm>
        </p:spPr>
        <p:txBody>
          <a:bodyPr>
            <a:normAutofit fontScale="90000"/>
          </a:bodyPr>
          <a:lstStyle/>
          <a:p>
            <a:r>
              <a:rPr lang="en-US" altLang="zh-CN" sz="2000" smtClean="0">
                <a:latin typeface="宋体" panose="02010600030101010101" pitchFamily="2" charset="-122"/>
              </a:rPr>
              <a:t>2.</a:t>
            </a:r>
            <a:r>
              <a:rPr lang="zh-CN" altLang="en-US" sz="2000" smtClean="0">
                <a:latin typeface="宋体" panose="02010600030101010101" pitchFamily="2" charset="-122"/>
              </a:rPr>
              <a:t>电压串联负反馈对放大倍数的影响</a:t>
            </a:r>
            <a:endParaRPr lang="zh-CN" altLang="en-US" sz="2000" smtClean="0">
              <a:latin typeface="宋体" panose="02010600030101010101" pitchFamily="2" charset="-122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836613"/>
            <a:ext cx="7910512" cy="3092450"/>
          </a:xfrm>
        </p:spPr>
        <p:txBody>
          <a:bodyPr/>
          <a:lstStyle/>
          <a:p>
            <a:pPr algn="just"/>
            <a:r>
              <a:rPr lang="zh-CN" altLang="en-US" smtClean="0">
                <a:latin typeface="宋体" panose="02010600030101010101" pitchFamily="2" charset="-122"/>
              </a:rPr>
              <a:t>输入信号</a:t>
            </a:r>
            <a:r>
              <a:rPr lang="en-US" altLang="zh-CN" smtClean="0">
                <a:latin typeface="宋体" panose="02010600030101010101" pitchFamily="2" charset="-122"/>
              </a:rPr>
              <a:t>V</a:t>
            </a:r>
            <a:r>
              <a:rPr lang="en-US" altLang="zh-CN" baseline="-30000" smtClean="0">
                <a:latin typeface="宋体" panose="02010600030101010101" pitchFamily="2" charset="-122"/>
              </a:rPr>
              <a:t>i</a:t>
            </a:r>
            <a:r>
              <a:rPr lang="zh-CN" altLang="en-US" smtClean="0">
                <a:latin typeface="宋体" panose="02010600030101010101" pitchFamily="2" charset="-122"/>
              </a:rPr>
              <a:t>＝</a:t>
            </a:r>
            <a:r>
              <a:rPr lang="en-US" altLang="zh-CN" smtClean="0">
                <a:latin typeface="宋体" panose="02010600030101010101" pitchFamily="2" charset="-122"/>
              </a:rPr>
              <a:t>5mV</a:t>
            </a:r>
            <a:r>
              <a:rPr lang="zh-CN" altLang="en-US" smtClean="0">
                <a:latin typeface="宋体" panose="02010600030101010101" pitchFamily="2" charset="-122"/>
              </a:rPr>
              <a:t>，</a:t>
            </a:r>
            <a:r>
              <a:rPr lang="en-US" altLang="zh-CN" smtClean="0">
                <a:latin typeface="宋体" panose="02010600030101010101" pitchFamily="2" charset="-122"/>
              </a:rPr>
              <a:t>f</a:t>
            </a:r>
            <a:r>
              <a:rPr lang="zh-CN" altLang="en-US" smtClean="0">
                <a:latin typeface="宋体" panose="02010600030101010101" pitchFamily="2" charset="-122"/>
              </a:rPr>
              <a:t>＝</a:t>
            </a:r>
            <a:r>
              <a:rPr lang="en-US" altLang="zh-CN" smtClean="0">
                <a:latin typeface="宋体" panose="02010600030101010101" pitchFamily="2" charset="-122"/>
              </a:rPr>
              <a:t>1KHz</a:t>
            </a:r>
            <a:r>
              <a:rPr lang="zh-CN" altLang="en-US" smtClean="0">
                <a:latin typeface="宋体" panose="02010600030101010101" pitchFamily="2" charset="-122"/>
              </a:rPr>
              <a:t>，负载电阻</a:t>
            </a:r>
            <a:r>
              <a:rPr lang="en-US" altLang="zh-CN" smtClean="0">
                <a:latin typeface="宋体" panose="02010600030101010101" pitchFamily="2" charset="-122"/>
              </a:rPr>
              <a:t>R</a:t>
            </a:r>
            <a:r>
              <a:rPr lang="en-US" altLang="zh-CN" baseline="-30000" smtClean="0">
                <a:latin typeface="宋体" panose="02010600030101010101" pitchFamily="2" charset="-122"/>
              </a:rPr>
              <a:t>L</a:t>
            </a:r>
            <a:r>
              <a:rPr lang="zh-CN" altLang="en-US" smtClean="0">
                <a:latin typeface="宋体" panose="02010600030101010101" pitchFamily="2" charset="-122"/>
              </a:rPr>
              <a:t>＝</a:t>
            </a:r>
            <a:r>
              <a:rPr lang="en-GB" altLang="zh-CN" smtClean="0">
                <a:latin typeface="宋体" panose="02010600030101010101" pitchFamily="2" charset="-122"/>
              </a:rPr>
              <a:t>4.7</a:t>
            </a:r>
            <a:r>
              <a:rPr lang="en-US" altLang="zh-CN" smtClean="0">
                <a:latin typeface="宋体" panose="02010600030101010101" pitchFamily="2" charset="-122"/>
              </a:rPr>
              <a:t>KΩ</a:t>
            </a:r>
            <a:r>
              <a:rPr lang="zh-CN" altLang="en-US" smtClean="0">
                <a:latin typeface="宋体" panose="02010600030101010101" pitchFamily="2" charset="-122"/>
              </a:rPr>
              <a:t>，测量、记录有</a:t>
            </a:r>
            <a:r>
              <a:rPr lang="zh-CN" altLang="en-US" smtClean="0">
                <a:latin typeface="宋体" panose="02010600030101010101" pitchFamily="2" charset="-122"/>
                <a:sym typeface="+mn-ea"/>
              </a:rPr>
              <a:t>、</a:t>
            </a:r>
            <a:r>
              <a:rPr lang="en-US" altLang="zh-CN" smtClean="0">
                <a:latin typeface="宋体" panose="02010600030101010101" pitchFamily="2" charset="-122"/>
              </a:rPr>
              <a:t>     </a:t>
            </a:r>
            <a:r>
              <a:rPr lang="zh-CN" altLang="en-US" smtClean="0">
                <a:latin typeface="宋体" panose="02010600030101010101" pitchFamily="2" charset="-122"/>
              </a:rPr>
              <a:t>无反馈时的输出电压</a:t>
            </a:r>
            <a:r>
              <a:rPr lang="en-GB" altLang="zh-CN" smtClean="0">
                <a:latin typeface="宋体" panose="02010600030101010101" pitchFamily="2" charset="-122"/>
              </a:rPr>
              <a:t>V</a:t>
            </a:r>
            <a:r>
              <a:rPr lang="en-GB" altLang="zh-CN" baseline="-30000" smtClean="0">
                <a:latin typeface="宋体" panose="02010600030101010101" pitchFamily="2" charset="-122"/>
              </a:rPr>
              <a:t>O</a:t>
            </a:r>
            <a:r>
              <a:rPr lang="zh-CN" altLang="en-US" smtClean="0">
                <a:latin typeface="宋体" panose="02010600030101010101" pitchFamily="2" charset="-122"/>
              </a:rPr>
              <a:t>，并计算</a:t>
            </a:r>
            <a:r>
              <a:rPr lang="en-GB" altLang="zh-CN" smtClean="0">
                <a:latin typeface="宋体" panose="02010600030101010101" pitchFamily="2" charset="-122"/>
              </a:rPr>
              <a:t>A</a:t>
            </a:r>
            <a:r>
              <a:rPr lang="en-GB" altLang="zh-CN" baseline="-30000" smtClean="0">
                <a:latin typeface="宋体" panose="02010600030101010101" pitchFamily="2" charset="-122"/>
              </a:rPr>
              <a:t>V</a:t>
            </a:r>
            <a:r>
              <a:rPr lang="zh-CN" altLang="en-US" smtClean="0">
                <a:latin typeface="宋体" panose="02010600030101010101" pitchFamily="2" charset="-122"/>
              </a:rPr>
              <a:t>和</a:t>
            </a:r>
            <a:r>
              <a:rPr lang="en-GB" altLang="zh-CN" smtClean="0">
                <a:latin typeface="宋体" panose="02010600030101010101" pitchFamily="2" charset="-122"/>
              </a:rPr>
              <a:t>A</a:t>
            </a:r>
            <a:r>
              <a:rPr lang="en-GB" altLang="zh-CN" baseline="-30000" smtClean="0">
                <a:latin typeface="宋体" panose="02010600030101010101" pitchFamily="2" charset="-122"/>
              </a:rPr>
              <a:t>VF</a:t>
            </a:r>
            <a:r>
              <a:rPr lang="zh-CN" altLang="en-US" smtClean="0">
                <a:latin typeface="宋体" panose="02010600030101010101" pitchFamily="2" charset="-122"/>
              </a:rPr>
              <a:t>。</a:t>
            </a:r>
            <a:endParaRPr lang="zh-CN" altLang="en-US" smtClean="0"/>
          </a:p>
        </p:txBody>
      </p:sp>
      <p:grpSp>
        <p:nvGrpSpPr>
          <p:cNvPr id="52228" name="Group 4"/>
          <p:cNvGrpSpPr/>
          <p:nvPr/>
        </p:nvGrpSpPr>
        <p:grpSpPr bwMode="auto">
          <a:xfrm>
            <a:off x="2063750" y="3068638"/>
            <a:ext cx="8153400" cy="1752600"/>
            <a:chOff x="-3" y="-3"/>
            <a:chExt cx="3055" cy="1314"/>
          </a:xfrm>
        </p:grpSpPr>
        <p:grpSp>
          <p:nvGrpSpPr>
            <p:cNvPr id="52230" name="Group 5"/>
            <p:cNvGrpSpPr/>
            <p:nvPr/>
          </p:nvGrpSpPr>
          <p:grpSpPr bwMode="auto">
            <a:xfrm>
              <a:off x="0" y="0"/>
              <a:ext cx="3049" cy="1308"/>
              <a:chOff x="0" y="0"/>
              <a:chExt cx="3049" cy="1308"/>
            </a:xfrm>
          </p:grpSpPr>
          <p:grpSp>
            <p:nvGrpSpPr>
              <p:cNvPr id="52232" name="Group 6"/>
              <p:cNvGrpSpPr/>
              <p:nvPr/>
            </p:nvGrpSpPr>
            <p:grpSpPr bwMode="auto">
              <a:xfrm>
                <a:off x="0" y="0"/>
                <a:ext cx="522" cy="654"/>
                <a:chOff x="0" y="0"/>
                <a:chExt cx="522" cy="654"/>
              </a:xfrm>
            </p:grpSpPr>
            <p:sp>
              <p:nvSpPr>
                <p:cNvPr id="52296" name="Rectangle 7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436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ctr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97" name="Rectangle 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22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33" name="Group 9"/>
              <p:cNvGrpSpPr/>
              <p:nvPr/>
            </p:nvGrpSpPr>
            <p:grpSpPr bwMode="auto">
              <a:xfrm>
                <a:off x="522" y="0"/>
                <a:ext cx="382" cy="654"/>
                <a:chOff x="522" y="0"/>
                <a:chExt cx="382" cy="654"/>
              </a:xfrm>
            </p:grpSpPr>
            <p:sp>
              <p:nvSpPr>
                <p:cNvPr id="52294" name="Rectangle 10"/>
                <p:cNvSpPr>
                  <a:spLocks noChangeArrowheads="1"/>
                </p:cNvSpPr>
                <p:nvPr/>
              </p:nvSpPr>
              <p:spPr bwMode="auto">
                <a:xfrm>
                  <a:off x="565" y="0"/>
                  <a:ext cx="296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ctr"/>
                  <a:r>
                    <a:rPr lang="en-GB" altLang="zh-CN" sz="2000" b="0">
                      <a:latin typeface="宋体" panose="02010600030101010101" pitchFamily="2" charset="-122"/>
                    </a:rPr>
                    <a:t>V</a:t>
                  </a:r>
                  <a:r>
                    <a:rPr lang="en-GB" altLang="zh-CN" sz="2000" b="0" baseline="-30000">
                      <a:latin typeface="宋体" panose="02010600030101010101" pitchFamily="2" charset="-122"/>
                    </a:rPr>
                    <a:t>O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(V)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95" name="Rectangle 11"/>
                <p:cNvSpPr>
                  <a:spLocks noChangeArrowheads="1"/>
                </p:cNvSpPr>
                <p:nvPr/>
              </p:nvSpPr>
              <p:spPr bwMode="auto">
                <a:xfrm>
                  <a:off x="522" y="0"/>
                  <a:ext cx="382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34" name="Group 12"/>
              <p:cNvGrpSpPr/>
              <p:nvPr/>
            </p:nvGrpSpPr>
            <p:grpSpPr bwMode="auto">
              <a:xfrm>
                <a:off x="904" y="0"/>
                <a:ext cx="466" cy="654"/>
                <a:chOff x="904" y="0"/>
                <a:chExt cx="466" cy="654"/>
              </a:xfrm>
            </p:grpSpPr>
            <p:sp>
              <p:nvSpPr>
                <p:cNvPr id="52292" name="Rectangle 13"/>
                <p:cNvSpPr>
                  <a:spLocks noChangeArrowheads="1"/>
                </p:cNvSpPr>
                <p:nvPr/>
              </p:nvSpPr>
              <p:spPr bwMode="auto">
                <a:xfrm>
                  <a:off x="947" y="0"/>
                  <a:ext cx="380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ctr"/>
                  <a:r>
                    <a:rPr lang="en-GB" altLang="zh-CN" sz="2000" b="0">
                      <a:latin typeface="宋体" panose="02010600030101010101" pitchFamily="2" charset="-122"/>
                    </a:rPr>
                    <a:t>V</a:t>
                  </a:r>
                  <a:r>
                    <a:rPr lang="en-GB" altLang="zh-CN" sz="2000" b="0" baseline="-30000">
                      <a:latin typeface="宋体" panose="02010600030101010101" pitchFamily="2" charset="-122"/>
                    </a:rPr>
                    <a:t>R</a:t>
                  </a:r>
                  <a:r>
                    <a:rPr lang="en-US" altLang="en-GB" sz="2000" b="0" baseline="-30000">
                      <a:latin typeface="宋体" panose="02010600030101010101" pitchFamily="2" charset="-122"/>
                    </a:rPr>
                    <a:t>5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(mV)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93" name="Rectangle 14"/>
                <p:cNvSpPr>
                  <a:spLocks noChangeArrowheads="1"/>
                </p:cNvSpPr>
                <p:nvPr/>
              </p:nvSpPr>
              <p:spPr bwMode="auto">
                <a:xfrm>
                  <a:off x="904" y="0"/>
                  <a:ext cx="466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35" name="Group 15"/>
              <p:cNvGrpSpPr/>
              <p:nvPr/>
            </p:nvGrpSpPr>
            <p:grpSpPr bwMode="auto">
              <a:xfrm>
                <a:off x="1370" y="0"/>
                <a:ext cx="518" cy="654"/>
                <a:chOff x="1370" y="0"/>
                <a:chExt cx="518" cy="654"/>
              </a:xfrm>
            </p:grpSpPr>
            <p:sp>
              <p:nvSpPr>
                <p:cNvPr id="52290" name="Rectangle 16"/>
                <p:cNvSpPr>
                  <a:spLocks noChangeArrowheads="1"/>
                </p:cNvSpPr>
                <p:nvPr/>
              </p:nvSpPr>
              <p:spPr bwMode="auto">
                <a:xfrm>
                  <a:off x="1413" y="0"/>
                  <a:ext cx="432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ctr"/>
                  <a:r>
                    <a:rPr lang="en-GB" altLang="zh-CN" sz="2000" b="0">
                      <a:latin typeface="宋体" panose="02010600030101010101" pitchFamily="2" charset="-122"/>
                    </a:rPr>
                    <a:t>F＝V</a:t>
                  </a:r>
                  <a:r>
                    <a:rPr lang="en-GB" altLang="zh-CN" sz="2000" b="0" baseline="-30000">
                      <a:latin typeface="宋体" panose="02010600030101010101" pitchFamily="2" charset="-122"/>
                    </a:rPr>
                    <a:t>F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/V</a:t>
                  </a:r>
                  <a:r>
                    <a:rPr lang="en-GB" altLang="zh-CN" sz="2000" b="0" baseline="-30000">
                      <a:latin typeface="宋体" panose="02010600030101010101" pitchFamily="2" charset="-122"/>
                    </a:rPr>
                    <a:t>O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91" name="Rectangle 17"/>
                <p:cNvSpPr>
                  <a:spLocks noChangeArrowheads="1"/>
                </p:cNvSpPr>
                <p:nvPr/>
              </p:nvSpPr>
              <p:spPr bwMode="auto">
                <a:xfrm>
                  <a:off x="1370" y="0"/>
                  <a:ext cx="518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36" name="Group 18"/>
              <p:cNvGrpSpPr/>
              <p:nvPr/>
            </p:nvGrpSpPr>
            <p:grpSpPr bwMode="auto">
              <a:xfrm>
                <a:off x="1888" y="0"/>
                <a:ext cx="269" cy="654"/>
                <a:chOff x="1888" y="0"/>
                <a:chExt cx="269" cy="654"/>
              </a:xfrm>
            </p:grpSpPr>
            <p:sp>
              <p:nvSpPr>
                <p:cNvPr id="52288" name="Rectangle 19"/>
                <p:cNvSpPr>
                  <a:spLocks noChangeArrowheads="1"/>
                </p:cNvSpPr>
                <p:nvPr/>
              </p:nvSpPr>
              <p:spPr bwMode="auto">
                <a:xfrm>
                  <a:off x="1931" y="0"/>
                  <a:ext cx="183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ctr"/>
                  <a:r>
                    <a:rPr lang="en-GB" altLang="zh-CN" sz="2000" b="0">
                      <a:latin typeface="宋体" panose="02010600030101010101" pitchFamily="2" charset="-122"/>
                    </a:rPr>
                    <a:t>A</a:t>
                  </a:r>
                  <a:r>
                    <a:rPr lang="en-GB" altLang="zh-CN" sz="2000" b="0" baseline="-30000">
                      <a:latin typeface="宋体" panose="02010600030101010101" pitchFamily="2" charset="-122"/>
                    </a:rPr>
                    <a:t>V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89" name="Rectangle 20"/>
                <p:cNvSpPr>
                  <a:spLocks noChangeArrowheads="1"/>
                </p:cNvSpPr>
                <p:nvPr/>
              </p:nvSpPr>
              <p:spPr bwMode="auto">
                <a:xfrm>
                  <a:off x="1888" y="0"/>
                  <a:ext cx="269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37" name="Group 21"/>
              <p:cNvGrpSpPr/>
              <p:nvPr/>
            </p:nvGrpSpPr>
            <p:grpSpPr bwMode="auto">
              <a:xfrm>
                <a:off x="2157" y="0"/>
                <a:ext cx="892" cy="327"/>
                <a:chOff x="2157" y="0"/>
                <a:chExt cx="892" cy="327"/>
              </a:xfrm>
            </p:grpSpPr>
            <p:sp>
              <p:nvSpPr>
                <p:cNvPr id="52286" name="Rectangle 22"/>
                <p:cNvSpPr>
                  <a:spLocks noChangeArrowheads="1"/>
                </p:cNvSpPr>
                <p:nvPr/>
              </p:nvSpPr>
              <p:spPr bwMode="auto">
                <a:xfrm>
                  <a:off x="2200" y="0"/>
                  <a:ext cx="80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ctr"/>
                  <a:r>
                    <a:rPr lang="en-GB" altLang="zh-CN" sz="2000" b="0">
                      <a:latin typeface="宋体" panose="02010600030101010101" pitchFamily="2" charset="-122"/>
                    </a:rPr>
                    <a:t>A</a:t>
                  </a:r>
                  <a:r>
                    <a:rPr lang="en-GB" altLang="zh-CN" sz="2000" b="0" baseline="-30000">
                      <a:latin typeface="宋体" panose="02010600030101010101" pitchFamily="2" charset="-122"/>
                    </a:rPr>
                    <a:t>VF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87" name="Rectangle 23"/>
                <p:cNvSpPr>
                  <a:spLocks noChangeArrowheads="1"/>
                </p:cNvSpPr>
                <p:nvPr/>
              </p:nvSpPr>
              <p:spPr bwMode="auto">
                <a:xfrm>
                  <a:off x="2157" y="0"/>
                  <a:ext cx="89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38" name="Group 24"/>
              <p:cNvGrpSpPr/>
              <p:nvPr/>
            </p:nvGrpSpPr>
            <p:grpSpPr bwMode="auto">
              <a:xfrm>
                <a:off x="2157" y="327"/>
                <a:ext cx="446" cy="327"/>
                <a:chOff x="2157" y="327"/>
                <a:chExt cx="446" cy="327"/>
              </a:xfrm>
            </p:grpSpPr>
            <p:sp>
              <p:nvSpPr>
                <p:cNvPr id="52284" name="Rectangle 25"/>
                <p:cNvSpPr>
                  <a:spLocks noChangeArrowheads="1"/>
                </p:cNvSpPr>
                <p:nvPr/>
              </p:nvSpPr>
              <p:spPr bwMode="auto">
                <a:xfrm>
                  <a:off x="2200" y="327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2000" b="0">
                      <a:latin typeface="宋体" panose="02010600030101010101" pitchFamily="2" charset="-122"/>
                    </a:rPr>
                    <a:t>计算值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85" name="Rectangle 26"/>
                <p:cNvSpPr>
                  <a:spLocks noChangeArrowheads="1"/>
                </p:cNvSpPr>
                <p:nvPr/>
              </p:nvSpPr>
              <p:spPr bwMode="auto">
                <a:xfrm>
                  <a:off x="2157" y="327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39" name="Group 27"/>
              <p:cNvGrpSpPr/>
              <p:nvPr/>
            </p:nvGrpSpPr>
            <p:grpSpPr bwMode="auto">
              <a:xfrm>
                <a:off x="2603" y="327"/>
                <a:ext cx="446" cy="327"/>
                <a:chOff x="2603" y="327"/>
                <a:chExt cx="446" cy="327"/>
              </a:xfrm>
            </p:grpSpPr>
            <p:sp>
              <p:nvSpPr>
                <p:cNvPr id="52282" name="Rectangle 28"/>
                <p:cNvSpPr>
                  <a:spLocks noChangeArrowheads="1"/>
                </p:cNvSpPr>
                <p:nvPr/>
              </p:nvSpPr>
              <p:spPr bwMode="auto">
                <a:xfrm>
                  <a:off x="2646" y="327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宋体" panose="02010600030101010101" pitchFamily="2" charset="-122"/>
                    </a:rPr>
                    <a:t>实测值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83" name="Rectangle 29"/>
                <p:cNvSpPr>
                  <a:spLocks noChangeArrowheads="1"/>
                </p:cNvSpPr>
                <p:nvPr/>
              </p:nvSpPr>
              <p:spPr bwMode="auto">
                <a:xfrm>
                  <a:off x="2603" y="327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40" name="Group 30"/>
              <p:cNvGrpSpPr/>
              <p:nvPr/>
            </p:nvGrpSpPr>
            <p:grpSpPr bwMode="auto">
              <a:xfrm>
                <a:off x="0" y="654"/>
                <a:ext cx="522" cy="327"/>
                <a:chOff x="0" y="654"/>
                <a:chExt cx="522" cy="327"/>
              </a:xfrm>
            </p:grpSpPr>
            <p:sp>
              <p:nvSpPr>
                <p:cNvPr id="52280" name="Rectangle 31"/>
                <p:cNvSpPr>
                  <a:spLocks noChangeArrowheads="1"/>
                </p:cNvSpPr>
                <p:nvPr/>
              </p:nvSpPr>
              <p:spPr bwMode="auto">
                <a:xfrm>
                  <a:off x="43" y="654"/>
                  <a:ext cx="43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宋体" panose="02010600030101010101" pitchFamily="2" charset="-122"/>
                    </a:rPr>
                    <a:t>无反馈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81" name="Rectangle 32"/>
                <p:cNvSpPr>
                  <a:spLocks noChangeArrowheads="1"/>
                </p:cNvSpPr>
                <p:nvPr/>
              </p:nvSpPr>
              <p:spPr bwMode="auto">
                <a:xfrm>
                  <a:off x="0" y="654"/>
                  <a:ext cx="52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41" name="Group 33"/>
              <p:cNvGrpSpPr/>
              <p:nvPr/>
            </p:nvGrpSpPr>
            <p:grpSpPr bwMode="auto">
              <a:xfrm>
                <a:off x="522" y="654"/>
                <a:ext cx="382" cy="327"/>
                <a:chOff x="522" y="654"/>
                <a:chExt cx="382" cy="327"/>
              </a:xfrm>
            </p:grpSpPr>
            <p:sp>
              <p:nvSpPr>
                <p:cNvPr id="52278" name="Rectangle 34"/>
                <p:cNvSpPr>
                  <a:spLocks noChangeArrowheads="1"/>
                </p:cNvSpPr>
                <p:nvPr/>
              </p:nvSpPr>
              <p:spPr bwMode="auto">
                <a:xfrm>
                  <a:off x="565" y="654"/>
                  <a:ext cx="29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US" altLang="zh-CN" sz="2000" b="0">
                      <a:solidFill>
                        <a:srgbClr val="FF0000"/>
                      </a:solidFill>
                      <a:cs typeface="Times New Roman" panose="02020603050405020304" pitchFamily="18" charset="0"/>
                    </a:rPr>
                    <a:t>v</a:t>
                  </a:r>
                  <a:endParaRPr lang="en-US" altLang="zh-CN" sz="2000" b="0">
                    <a:solidFill>
                      <a:srgbClr val="FF0000"/>
                    </a:solidFill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79" name="Rectangle 35"/>
                <p:cNvSpPr>
                  <a:spLocks noChangeArrowheads="1"/>
                </p:cNvSpPr>
                <p:nvPr/>
              </p:nvSpPr>
              <p:spPr bwMode="auto">
                <a:xfrm>
                  <a:off x="522" y="654"/>
                  <a:ext cx="38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42" name="Group 36"/>
              <p:cNvGrpSpPr/>
              <p:nvPr/>
            </p:nvGrpSpPr>
            <p:grpSpPr bwMode="auto">
              <a:xfrm>
                <a:off x="904" y="654"/>
                <a:ext cx="466" cy="327"/>
                <a:chOff x="904" y="654"/>
                <a:chExt cx="466" cy="327"/>
              </a:xfrm>
            </p:grpSpPr>
            <p:sp>
              <p:nvSpPr>
                <p:cNvPr id="52276" name="Rectangle 37"/>
                <p:cNvSpPr>
                  <a:spLocks noChangeArrowheads="1"/>
                </p:cNvSpPr>
                <p:nvPr/>
              </p:nvSpPr>
              <p:spPr bwMode="auto">
                <a:xfrm>
                  <a:off x="947" y="654"/>
                  <a:ext cx="38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2000" b="0">
                      <a:latin typeface="宋体" panose="02010600030101010101" pitchFamily="2" charset="-122"/>
                    </a:rPr>
                    <a:t>/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77" name="Rectangle 38"/>
                <p:cNvSpPr>
                  <a:spLocks noChangeArrowheads="1"/>
                </p:cNvSpPr>
                <p:nvPr/>
              </p:nvSpPr>
              <p:spPr bwMode="auto">
                <a:xfrm>
                  <a:off x="904" y="654"/>
                  <a:ext cx="46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43" name="Group 39"/>
              <p:cNvGrpSpPr/>
              <p:nvPr/>
            </p:nvGrpSpPr>
            <p:grpSpPr bwMode="auto">
              <a:xfrm>
                <a:off x="1370" y="654"/>
                <a:ext cx="518" cy="327"/>
                <a:chOff x="1370" y="654"/>
                <a:chExt cx="518" cy="327"/>
              </a:xfrm>
            </p:grpSpPr>
            <p:sp>
              <p:nvSpPr>
                <p:cNvPr id="52274" name="Rectangle 40"/>
                <p:cNvSpPr>
                  <a:spLocks noChangeArrowheads="1"/>
                </p:cNvSpPr>
                <p:nvPr/>
              </p:nvSpPr>
              <p:spPr bwMode="auto">
                <a:xfrm>
                  <a:off x="1413" y="654"/>
                  <a:ext cx="43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2000" b="0">
                      <a:latin typeface="宋体" panose="02010600030101010101" pitchFamily="2" charset="-122"/>
                    </a:rPr>
                    <a:t>/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75" name="Rectangle 41"/>
                <p:cNvSpPr>
                  <a:spLocks noChangeArrowheads="1"/>
                </p:cNvSpPr>
                <p:nvPr/>
              </p:nvSpPr>
              <p:spPr bwMode="auto">
                <a:xfrm>
                  <a:off x="1370" y="654"/>
                  <a:ext cx="518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44" name="Group 42"/>
              <p:cNvGrpSpPr/>
              <p:nvPr/>
            </p:nvGrpSpPr>
            <p:grpSpPr bwMode="auto">
              <a:xfrm>
                <a:off x="1888" y="654"/>
                <a:ext cx="269" cy="327"/>
                <a:chOff x="1888" y="654"/>
                <a:chExt cx="269" cy="327"/>
              </a:xfrm>
            </p:grpSpPr>
            <p:sp>
              <p:nvSpPr>
                <p:cNvPr id="52272" name="Rectangle 43"/>
                <p:cNvSpPr>
                  <a:spLocks noChangeArrowheads="1"/>
                </p:cNvSpPr>
                <p:nvPr/>
              </p:nvSpPr>
              <p:spPr bwMode="auto">
                <a:xfrm>
                  <a:off x="1931" y="654"/>
                  <a:ext cx="183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73" name="Rectangle 44"/>
                <p:cNvSpPr>
                  <a:spLocks noChangeArrowheads="1"/>
                </p:cNvSpPr>
                <p:nvPr/>
              </p:nvSpPr>
              <p:spPr bwMode="auto">
                <a:xfrm>
                  <a:off x="1888" y="654"/>
                  <a:ext cx="269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45" name="Group 45"/>
              <p:cNvGrpSpPr/>
              <p:nvPr/>
            </p:nvGrpSpPr>
            <p:grpSpPr bwMode="auto">
              <a:xfrm>
                <a:off x="2157" y="654"/>
                <a:ext cx="446" cy="327"/>
                <a:chOff x="2157" y="654"/>
                <a:chExt cx="446" cy="327"/>
              </a:xfrm>
            </p:grpSpPr>
            <p:sp>
              <p:nvSpPr>
                <p:cNvPr id="52270" name="Rectangle 46"/>
                <p:cNvSpPr>
                  <a:spLocks noChangeArrowheads="1"/>
                </p:cNvSpPr>
                <p:nvPr/>
              </p:nvSpPr>
              <p:spPr bwMode="auto">
                <a:xfrm>
                  <a:off x="2200" y="654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2000" b="0">
                      <a:latin typeface="宋体" panose="02010600030101010101" pitchFamily="2" charset="-122"/>
                    </a:rPr>
                    <a:t>/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71" name="Rectangle 47"/>
                <p:cNvSpPr>
                  <a:spLocks noChangeArrowheads="1"/>
                </p:cNvSpPr>
                <p:nvPr/>
              </p:nvSpPr>
              <p:spPr bwMode="auto">
                <a:xfrm>
                  <a:off x="2157" y="654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46" name="Group 48"/>
              <p:cNvGrpSpPr/>
              <p:nvPr/>
            </p:nvGrpSpPr>
            <p:grpSpPr bwMode="auto">
              <a:xfrm>
                <a:off x="2603" y="654"/>
                <a:ext cx="446" cy="327"/>
                <a:chOff x="2603" y="654"/>
                <a:chExt cx="446" cy="327"/>
              </a:xfrm>
            </p:grpSpPr>
            <p:sp>
              <p:nvSpPr>
                <p:cNvPr id="52268" name="Rectangle 49"/>
                <p:cNvSpPr>
                  <a:spLocks noChangeArrowheads="1"/>
                </p:cNvSpPr>
                <p:nvPr/>
              </p:nvSpPr>
              <p:spPr bwMode="auto">
                <a:xfrm>
                  <a:off x="2646" y="654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2000" b="0">
                      <a:latin typeface="宋体" panose="02010600030101010101" pitchFamily="2" charset="-122"/>
                    </a:rPr>
                    <a:t>/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69" name="Rectangle 50"/>
                <p:cNvSpPr>
                  <a:spLocks noChangeArrowheads="1"/>
                </p:cNvSpPr>
                <p:nvPr/>
              </p:nvSpPr>
              <p:spPr bwMode="auto">
                <a:xfrm>
                  <a:off x="2603" y="654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47" name="Group 51"/>
              <p:cNvGrpSpPr/>
              <p:nvPr/>
            </p:nvGrpSpPr>
            <p:grpSpPr bwMode="auto">
              <a:xfrm>
                <a:off x="0" y="981"/>
                <a:ext cx="522" cy="327"/>
                <a:chOff x="0" y="981"/>
                <a:chExt cx="522" cy="327"/>
              </a:xfrm>
            </p:grpSpPr>
            <p:sp>
              <p:nvSpPr>
                <p:cNvPr id="52266" name="Rectangle 52"/>
                <p:cNvSpPr>
                  <a:spLocks noChangeArrowheads="1"/>
                </p:cNvSpPr>
                <p:nvPr/>
              </p:nvSpPr>
              <p:spPr bwMode="auto">
                <a:xfrm>
                  <a:off x="43" y="981"/>
                  <a:ext cx="43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宋体" panose="02010600030101010101" pitchFamily="2" charset="-122"/>
                    </a:rPr>
                    <a:t>有反馈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67" name="Rectangle 53"/>
                <p:cNvSpPr>
                  <a:spLocks noChangeArrowheads="1"/>
                </p:cNvSpPr>
                <p:nvPr/>
              </p:nvSpPr>
              <p:spPr bwMode="auto">
                <a:xfrm>
                  <a:off x="0" y="981"/>
                  <a:ext cx="52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48" name="Group 54"/>
              <p:cNvGrpSpPr/>
              <p:nvPr/>
            </p:nvGrpSpPr>
            <p:grpSpPr bwMode="auto">
              <a:xfrm>
                <a:off x="522" y="981"/>
                <a:ext cx="382" cy="327"/>
                <a:chOff x="522" y="981"/>
                <a:chExt cx="382" cy="327"/>
              </a:xfrm>
            </p:grpSpPr>
            <p:sp>
              <p:nvSpPr>
                <p:cNvPr id="52264" name="Rectangle 55"/>
                <p:cNvSpPr>
                  <a:spLocks noChangeArrowheads="1"/>
                </p:cNvSpPr>
                <p:nvPr/>
              </p:nvSpPr>
              <p:spPr bwMode="auto">
                <a:xfrm>
                  <a:off x="565" y="981"/>
                  <a:ext cx="29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r>
                    <a:rPr lang="zh-CN" altLang="en-US" sz="2000" b="0"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b="0">
                      <a:solidFill>
                        <a:srgbClr val="FF0000"/>
                      </a:solidFill>
                    </a:rPr>
                    <a:t>v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65" name="Rectangle 56"/>
                <p:cNvSpPr>
                  <a:spLocks noChangeArrowheads="1"/>
                </p:cNvSpPr>
                <p:nvPr/>
              </p:nvSpPr>
              <p:spPr bwMode="auto">
                <a:xfrm>
                  <a:off x="522" y="981"/>
                  <a:ext cx="38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49" name="Group 57"/>
              <p:cNvGrpSpPr/>
              <p:nvPr/>
            </p:nvGrpSpPr>
            <p:grpSpPr bwMode="auto">
              <a:xfrm>
                <a:off x="904" y="981"/>
                <a:ext cx="466" cy="327"/>
                <a:chOff x="904" y="981"/>
                <a:chExt cx="466" cy="327"/>
              </a:xfrm>
            </p:grpSpPr>
            <p:sp>
              <p:nvSpPr>
                <p:cNvPr id="52262" name="Rectangle 58"/>
                <p:cNvSpPr>
                  <a:spLocks noChangeArrowheads="1"/>
                </p:cNvSpPr>
                <p:nvPr/>
              </p:nvSpPr>
              <p:spPr bwMode="auto">
                <a:xfrm>
                  <a:off x="947" y="981"/>
                  <a:ext cx="38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r>
                    <a:rPr lang="zh-CN" altLang="en-US" sz="2000" b="0"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b="0">
                      <a:solidFill>
                        <a:srgbClr val="FF0000"/>
                      </a:solidFill>
                    </a:rPr>
                    <a:t>v</a:t>
                  </a:r>
                  <a:endParaRPr lang="zh-CN" altLang="en-US" b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263" name="Rectangle 59"/>
                <p:cNvSpPr>
                  <a:spLocks noChangeArrowheads="1"/>
                </p:cNvSpPr>
                <p:nvPr/>
              </p:nvSpPr>
              <p:spPr bwMode="auto">
                <a:xfrm>
                  <a:off x="904" y="981"/>
                  <a:ext cx="46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50" name="Group 60"/>
              <p:cNvGrpSpPr/>
              <p:nvPr/>
            </p:nvGrpSpPr>
            <p:grpSpPr bwMode="auto">
              <a:xfrm>
                <a:off x="1370" y="981"/>
                <a:ext cx="518" cy="327"/>
                <a:chOff x="1370" y="981"/>
                <a:chExt cx="518" cy="327"/>
              </a:xfrm>
            </p:grpSpPr>
            <p:sp>
              <p:nvSpPr>
                <p:cNvPr id="52260" name="Rectangle 61"/>
                <p:cNvSpPr>
                  <a:spLocks noChangeArrowheads="1"/>
                </p:cNvSpPr>
                <p:nvPr/>
              </p:nvSpPr>
              <p:spPr bwMode="auto">
                <a:xfrm>
                  <a:off x="1413" y="981"/>
                  <a:ext cx="43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61" name="Rectangle 62"/>
                <p:cNvSpPr>
                  <a:spLocks noChangeArrowheads="1"/>
                </p:cNvSpPr>
                <p:nvPr/>
              </p:nvSpPr>
              <p:spPr bwMode="auto">
                <a:xfrm>
                  <a:off x="1370" y="981"/>
                  <a:ext cx="518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51" name="Group 63"/>
              <p:cNvGrpSpPr/>
              <p:nvPr/>
            </p:nvGrpSpPr>
            <p:grpSpPr bwMode="auto">
              <a:xfrm>
                <a:off x="1888" y="981"/>
                <a:ext cx="269" cy="327"/>
                <a:chOff x="1888" y="981"/>
                <a:chExt cx="269" cy="327"/>
              </a:xfrm>
            </p:grpSpPr>
            <p:sp>
              <p:nvSpPr>
                <p:cNvPr id="52258" name="Rectangle 64"/>
                <p:cNvSpPr>
                  <a:spLocks noChangeArrowheads="1"/>
                </p:cNvSpPr>
                <p:nvPr/>
              </p:nvSpPr>
              <p:spPr bwMode="auto">
                <a:xfrm>
                  <a:off x="1931" y="981"/>
                  <a:ext cx="183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2000" b="0">
                      <a:latin typeface="宋体" panose="02010600030101010101" pitchFamily="2" charset="-122"/>
                    </a:rPr>
                    <a:t>/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59" name="Rectangle 65"/>
                <p:cNvSpPr>
                  <a:spLocks noChangeArrowheads="1"/>
                </p:cNvSpPr>
                <p:nvPr/>
              </p:nvSpPr>
              <p:spPr bwMode="auto">
                <a:xfrm>
                  <a:off x="1888" y="981"/>
                  <a:ext cx="269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52" name="Group 66"/>
              <p:cNvGrpSpPr/>
              <p:nvPr/>
            </p:nvGrpSpPr>
            <p:grpSpPr bwMode="auto">
              <a:xfrm>
                <a:off x="2157" y="981"/>
                <a:ext cx="446" cy="327"/>
                <a:chOff x="2157" y="981"/>
                <a:chExt cx="446" cy="327"/>
              </a:xfrm>
            </p:grpSpPr>
            <p:sp>
              <p:nvSpPr>
                <p:cNvPr id="52256" name="Rectangle 67"/>
                <p:cNvSpPr>
                  <a:spLocks noChangeArrowheads="1"/>
                </p:cNvSpPr>
                <p:nvPr/>
              </p:nvSpPr>
              <p:spPr bwMode="auto">
                <a:xfrm>
                  <a:off x="2200" y="981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57" name="Rectangle 68"/>
                <p:cNvSpPr>
                  <a:spLocks noChangeArrowheads="1"/>
                </p:cNvSpPr>
                <p:nvPr/>
              </p:nvSpPr>
              <p:spPr bwMode="auto">
                <a:xfrm>
                  <a:off x="2157" y="981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53" name="Group 69"/>
              <p:cNvGrpSpPr/>
              <p:nvPr/>
            </p:nvGrpSpPr>
            <p:grpSpPr bwMode="auto">
              <a:xfrm>
                <a:off x="2603" y="981"/>
                <a:ext cx="446" cy="327"/>
                <a:chOff x="2603" y="981"/>
                <a:chExt cx="446" cy="327"/>
              </a:xfrm>
            </p:grpSpPr>
            <p:sp>
              <p:nvSpPr>
                <p:cNvPr id="52254" name="Rectangle 70"/>
                <p:cNvSpPr>
                  <a:spLocks noChangeArrowheads="1"/>
                </p:cNvSpPr>
                <p:nvPr/>
              </p:nvSpPr>
              <p:spPr bwMode="auto">
                <a:xfrm>
                  <a:off x="2646" y="981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55" name="Rectangle 71"/>
                <p:cNvSpPr>
                  <a:spLocks noChangeArrowheads="1"/>
                </p:cNvSpPr>
                <p:nvPr/>
              </p:nvSpPr>
              <p:spPr bwMode="auto">
                <a:xfrm>
                  <a:off x="2603" y="981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2231" name="Rectangle 72"/>
            <p:cNvSpPr>
              <a:spLocks noChangeArrowheads="1"/>
            </p:cNvSpPr>
            <p:nvPr/>
          </p:nvSpPr>
          <p:spPr bwMode="auto">
            <a:xfrm>
              <a:off x="-3" y="-3"/>
              <a:ext cx="3055" cy="131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2229" name="Text Box 73"/>
          <p:cNvSpPr txBox="1">
            <a:spLocks noChangeArrowheads="1"/>
          </p:cNvSpPr>
          <p:nvPr/>
        </p:nvSpPr>
        <p:spPr bwMode="auto">
          <a:xfrm>
            <a:off x="2711450" y="5229225"/>
            <a:ext cx="648176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/>
              <a:t>V</a:t>
            </a:r>
            <a:r>
              <a:rPr lang="en-US" altLang="en-GB" baseline="-30000">
                <a:latin typeface="宋体" panose="02010600030101010101" pitchFamily="2" charset="-122"/>
                <a:sym typeface="+mn-ea"/>
              </a:rPr>
              <a:t>F</a:t>
            </a:r>
            <a:r>
              <a:rPr lang="zh-CN" altLang="en-US"/>
              <a:t>＝</a:t>
            </a:r>
            <a:r>
              <a:rPr lang="en-US" altLang="zh-CN"/>
              <a:t>I</a:t>
            </a:r>
            <a:r>
              <a:rPr lang="en-US" altLang="en-GB" baseline="-30000">
                <a:latin typeface="宋体" panose="02010600030101010101" pitchFamily="2" charset="-122"/>
                <a:sym typeface="+mn-ea"/>
              </a:rPr>
              <a:t>F</a:t>
            </a:r>
            <a:r>
              <a:rPr lang="en-GB" altLang="zh-CN"/>
              <a:t>R</a:t>
            </a:r>
            <a:r>
              <a:rPr lang="en-US" altLang="en-GB" baseline="-30000">
                <a:latin typeface="宋体" panose="02010600030101010101" pitchFamily="2" charset="-122"/>
                <a:sym typeface="+mn-ea"/>
              </a:rPr>
              <a:t>5</a:t>
            </a:r>
            <a:r>
              <a:rPr lang="zh-CN" altLang="en-US"/>
              <a:t>＝</a:t>
            </a:r>
            <a:r>
              <a:rPr lang="en-GB" altLang="zh-CN"/>
              <a:t>[(V</a:t>
            </a:r>
            <a:r>
              <a:rPr lang="en-US" altLang="en-GB" baseline="-30000">
                <a:latin typeface="宋体" panose="02010600030101010101" pitchFamily="2" charset="-122"/>
                <a:sym typeface="+mn-ea"/>
              </a:rPr>
              <a:t>o</a:t>
            </a:r>
            <a:r>
              <a:rPr lang="zh-CN" altLang="en-US"/>
              <a:t>－</a:t>
            </a:r>
            <a:r>
              <a:rPr lang="en-GB" altLang="zh-CN"/>
              <a:t>V</a:t>
            </a:r>
            <a:r>
              <a:rPr lang="en-GB" altLang="zh-CN" baseline="-30000">
                <a:latin typeface="宋体" panose="02010600030101010101" pitchFamily="2" charset="-122"/>
                <a:sym typeface="+mn-ea"/>
              </a:rPr>
              <a:t>R</a:t>
            </a:r>
            <a:r>
              <a:rPr lang="en-US" altLang="en-GB" baseline="-30000">
                <a:latin typeface="宋体" panose="02010600030101010101" pitchFamily="2" charset="-122"/>
                <a:sym typeface="+mn-ea"/>
              </a:rPr>
              <a:t>5</a:t>
            </a:r>
            <a:r>
              <a:rPr lang="en-GB" altLang="zh-CN"/>
              <a:t>)/R</a:t>
            </a:r>
            <a:r>
              <a:rPr lang="en-US" altLang="en-GB" baseline="-30000">
                <a:latin typeface="宋体" panose="02010600030101010101" pitchFamily="2" charset="-122"/>
                <a:sym typeface="+mn-ea"/>
              </a:rPr>
              <a:t>P4</a:t>
            </a:r>
            <a:r>
              <a:rPr lang="en-GB" altLang="zh-CN"/>
              <a:t>]R</a:t>
            </a:r>
            <a:r>
              <a:rPr lang="en-US" altLang="en-GB" baseline="-30000">
                <a:latin typeface="宋体" panose="02010600030101010101" pitchFamily="2" charset="-122"/>
                <a:sym typeface="+mn-ea"/>
              </a:rPr>
              <a:t>5</a:t>
            </a:r>
            <a:r>
              <a:rPr lang="en-GB" altLang="zh-CN"/>
              <a:t> 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smtClean="0">
                <a:latin typeface="宋体" panose="02010600030101010101" pitchFamily="2" charset="-122"/>
              </a:rPr>
              <a:t>3. </a:t>
            </a:r>
            <a:r>
              <a:rPr lang="zh-CN" altLang="en-US" sz="1800" smtClean="0">
                <a:latin typeface="宋体" panose="02010600030101010101" pitchFamily="2" charset="-122"/>
              </a:rPr>
              <a:t>负载变化对放大器放大倍数的影响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8" y="1412875"/>
            <a:ext cx="8362950" cy="2382838"/>
          </a:xfrm>
        </p:spPr>
        <p:txBody>
          <a:bodyPr/>
          <a:lstStyle/>
          <a:p>
            <a:pPr algn="just"/>
            <a:r>
              <a:rPr lang="zh-CN" altLang="en-US" smtClean="0">
                <a:latin typeface="宋体" panose="02010600030101010101" pitchFamily="2" charset="-122"/>
              </a:rPr>
              <a:t> 输入信号 </a:t>
            </a:r>
            <a:r>
              <a:rPr lang="en-US" altLang="zh-CN" smtClean="0">
                <a:latin typeface="宋体" panose="02010600030101010101" pitchFamily="2" charset="-122"/>
              </a:rPr>
              <a:t>V</a:t>
            </a:r>
            <a:r>
              <a:rPr lang="en-US" altLang="zh-CN" baseline="-30000" smtClean="0">
                <a:latin typeface="宋体" panose="02010600030101010101" pitchFamily="2" charset="-122"/>
              </a:rPr>
              <a:t>i</a:t>
            </a:r>
            <a:r>
              <a:rPr lang="en-US" altLang="zh-CN" smtClean="0">
                <a:latin typeface="宋体" panose="02010600030101010101" pitchFamily="2" charset="-122"/>
              </a:rPr>
              <a:t>=5mV</a:t>
            </a:r>
            <a:r>
              <a:rPr lang="zh-CN" altLang="en-US" smtClean="0">
                <a:latin typeface="宋体" panose="02010600030101010101" pitchFamily="2" charset="-122"/>
              </a:rPr>
              <a:t>，</a:t>
            </a:r>
            <a:r>
              <a:rPr lang="en-US" altLang="zh-CN" smtClean="0">
                <a:latin typeface="宋体" panose="02010600030101010101" pitchFamily="2" charset="-122"/>
              </a:rPr>
              <a:t>f=1KHz</a:t>
            </a:r>
            <a:r>
              <a:rPr lang="zh-CN" altLang="en-US" smtClean="0">
                <a:latin typeface="宋体" panose="02010600030101010101" pitchFamily="2" charset="-122"/>
              </a:rPr>
              <a:t>。改变负载电阻</a:t>
            </a:r>
            <a:r>
              <a:rPr lang="en-US" altLang="zh-CN" smtClean="0">
                <a:latin typeface="宋体" panose="02010600030101010101" pitchFamily="2" charset="-122"/>
              </a:rPr>
              <a:t>R</a:t>
            </a:r>
            <a:r>
              <a:rPr lang="en-US" altLang="zh-CN" baseline="-30000" smtClean="0">
                <a:latin typeface="宋体" panose="02010600030101010101" pitchFamily="2" charset="-122"/>
              </a:rPr>
              <a:t>L</a:t>
            </a:r>
            <a:r>
              <a:rPr lang="zh-CN" altLang="en-US" smtClean="0">
                <a:latin typeface="宋体" panose="02010600030101010101" pitchFamily="2" charset="-122"/>
              </a:rPr>
              <a:t>，测量并记录有、无反馈时的 </a:t>
            </a:r>
            <a:r>
              <a:rPr lang="en-GB" altLang="zh-CN" smtClean="0">
                <a:latin typeface="宋体" panose="02010600030101010101" pitchFamily="2" charset="-122"/>
              </a:rPr>
              <a:t>V</a:t>
            </a:r>
            <a:r>
              <a:rPr lang="en-GB" altLang="zh-CN" baseline="-30000" smtClean="0">
                <a:latin typeface="宋体" panose="02010600030101010101" pitchFamily="2" charset="-122"/>
              </a:rPr>
              <a:t>O</a:t>
            </a:r>
            <a:r>
              <a:rPr lang="zh-CN" altLang="en-US" smtClean="0">
                <a:latin typeface="宋体" panose="02010600030101010101" pitchFamily="2" charset="-122"/>
              </a:rPr>
              <a:t>值。</a:t>
            </a:r>
            <a:endParaRPr lang="zh-CN" altLang="en-US" smtClean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</p:txBody>
      </p:sp>
      <p:grpSp>
        <p:nvGrpSpPr>
          <p:cNvPr id="53252" name="Group 4"/>
          <p:cNvGrpSpPr/>
          <p:nvPr/>
        </p:nvGrpSpPr>
        <p:grpSpPr bwMode="auto">
          <a:xfrm>
            <a:off x="2133600" y="4267200"/>
            <a:ext cx="8153400" cy="1524000"/>
            <a:chOff x="-3" y="-3"/>
            <a:chExt cx="3692" cy="1410"/>
          </a:xfrm>
        </p:grpSpPr>
        <p:grpSp>
          <p:nvGrpSpPr>
            <p:cNvPr id="53253" name="Group 5"/>
            <p:cNvGrpSpPr/>
            <p:nvPr/>
          </p:nvGrpSpPr>
          <p:grpSpPr bwMode="auto">
            <a:xfrm>
              <a:off x="0" y="0"/>
              <a:ext cx="3686" cy="1404"/>
              <a:chOff x="0" y="0"/>
              <a:chExt cx="3686" cy="1404"/>
            </a:xfrm>
          </p:grpSpPr>
          <p:grpSp>
            <p:nvGrpSpPr>
              <p:cNvPr id="53255" name="Group 6"/>
              <p:cNvGrpSpPr/>
              <p:nvPr/>
            </p:nvGrpSpPr>
            <p:grpSpPr bwMode="auto">
              <a:xfrm>
                <a:off x="0" y="0"/>
                <a:ext cx="450" cy="750"/>
                <a:chOff x="0" y="0"/>
                <a:chExt cx="450" cy="750"/>
              </a:xfrm>
            </p:grpSpPr>
            <p:sp>
              <p:nvSpPr>
                <p:cNvPr id="53352" name="Rectangle 7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364" cy="7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53" name="Rectangle 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50" cy="75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56" name="Group 9"/>
              <p:cNvGrpSpPr/>
              <p:nvPr/>
            </p:nvGrpSpPr>
            <p:grpSpPr bwMode="auto">
              <a:xfrm>
                <a:off x="450" y="0"/>
                <a:ext cx="1006" cy="327"/>
                <a:chOff x="450" y="0"/>
                <a:chExt cx="1006" cy="327"/>
              </a:xfrm>
            </p:grpSpPr>
            <p:sp>
              <p:nvSpPr>
                <p:cNvPr id="53350" name="Rectangle 10"/>
                <p:cNvSpPr>
                  <a:spLocks noChangeArrowheads="1"/>
                </p:cNvSpPr>
                <p:nvPr/>
              </p:nvSpPr>
              <p:spPr bwMode="auto">
                <a:xfrm>
                  <a:off x="493" y="0"/>
                  <a:ext cx="92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GB" altLang="zh-CN" sz="1600" b="0">
                      <a:latin typeface="宋体" panose="02010600030101010101" pitchFamily="2" charset="-122"/>
                    </a:rPr>
                    <a:t>R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L</a:t>
                  </a:r>
                  <a:r>
                    <a:rPr lang="en-GB" altLang="zh-CN" sz="1600" b="0">
                      <a:latin typeface="宋体" panose="02010600030101010101" pitchFamily="2" charset="-122"/>
                    </a:rPr>
                    <a:t>＝4.7</a:t>
                  </a:r>
                  <a:r>
                    <a:rPr lang="en-US" altLang="zh-CN" sz="1600" b="0">
                      <a:latin typeface="宋体" panose="02010600030101010101" pitchFamily="2" charset="-122"/>
                    </a:rPr>
                    <a:t> KΩ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51" name="Rectangle 11"/>
                <p:cNvSpPr>
                  <a:spLocks noChangeArrowheads="1"/>
                </p:cNvSpPr>
                <p:nvPr/>
              </p:nvSpPr>
              <p:spPr bwMode="auto">
                <a:xfrm>
                  <a:off x="450" y="0"/>
                  <a:ext cx="100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57" name="Group 12"/>
              <p:cNvGrpSpPr/>
              <p:nvPr/>
            </p:nvGrpSpPr>
            <p:grpSpPr bwMode="auto">
              <a:xfrm>
                <a:off x="1456" y="0"/>
                <a:ext cx="972" cy="327"/>
                <a:chOff x="1456" y="0"/>
                <a:chExt cx="972" cy="327"/>
              </a:xfrm>
            </p:grpSpPr>
            <p:sp>
              <p:nvSpPr>
                <p:cNvPr id="53348" name="Rectangle 13"/>
                <p:cNvSpPr>
                  <a:spLocks noChangeArrowheads="1"/>
                </p:cNvSpPr>
                <p:nvPr/>
              </p:nvSpPr>
              <p:spPr bwMode="auto">
                <a:xfrm>
                  <a:off x="1499" y="0"/>
                  <a:ext cx="88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GB" altLang="zh-CN" sz="1600" b="0">
                      <a:latin typeface="宋体" panose="02010600030101010101" pitchFamily="2" charset="-122"/>
                    </a:rPr>
                    <a:t>R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L</a:t>
                  </a:r>
                  <a:r>
                    <a:rPr lang="en-GB" altLang="zh-CN" sz="1600" b="0">
                      <a:latin typeface="宋体" panose="02010600030101010101" pitchFamily="2" charset="-122"/>
                    </a:rPr>
                    <a:t>＝3</a:t>
                  </a:r>
                  <a:r>
                    <a:rPr lang="en-US" altLang="zh-CN" sz="1600" b="0">
                      <a:latin typeface="宋体" panose="02010600030101010101" pitchFamily="2" charset="-122"/>
                    </a:rPr>
                    <a:t> KΩ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49" name="Rectangle 14"/>
                <p:cNvSpPr>
                  <a:spLocks noChangeArrowheads="1"/>
                </p:cNvSpPr>
                <p:nvPr/>
              </p:nvSpPr>
              <p:spPr bwMode="auto">
                <a:xfrm>
                  <a:off x="1456" y="0"/>
                  <a:ext cx="97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58" name="Group 15"/>
              <p:cNvGrpSpPr/>
              <p:nvPr/>
            </p:nvGrpSpPr>
            <p:grpSpPr bwMode="auto">
              <a:xfrm>
                <a:off x="2428" y="0"/>
                <a:ext cx="346" cy="750"/>
                <a:chOff x="2428" y="0"/>
                <a:chExt cx="346" cy="750"/>
              </a:xfrm>
            </p:grpSpPr>
            <p:sp>
              <p:nvSpPr>
                <p:cNvPr id="53346" name="Rectangle 16"/>
                <p:cNvSpPr>
                  <a:spLocks noChangeArrowheads="1"/>
                </p:cNvSpPr>
                <p:nvPr/>
              </p:nvSpPr>
              <p:spPr bwMode="auto">
                <a:xfrm>
                  <a:off x="2471" y="0"/>
                  <a:ext cx="260" cy="7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GB" altLang="zh-CN" sz="1600" b="0">
                      <a:latin typeface="宋体" panose="02010600030101010101" pitchFamily="2" charset="-122"/>
                    </a:rPr>
                    <a:t>dA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V</a:t>
                  </a:r>
                  <a:r>
                    <a:rPr lang="en-GB" altLang="zh-CN" sz="1600" b="0">
                      <a:latin typeface="宋体" panose="02010600030101010101" pitchFamily="2" charset="-122"/>
                    </a:rPr>
                    <a:t>/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r>
                    <a:rPr lang="en-GB" altLang="zh-CN" sz="1600" b="0">
                      <a:latin typeface="宋体" panose="02010600030101010101" pitchFamily="2" charset="-122"/>
                    </a:rPr>
                    <a:t>A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V1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47" name="Rectangle 17"/>
                <p:cNvSpPr>
                  <a:spLocks noChangeArrowheads="1"/>
                </p:cNvSpPr>
                <p:nvPr/>
              </p:nvSpPr>
              <p:spPr bwMode="auto">
                <a:xfrm>
                  <a:off x="2428" y="0"/>
                  <a:ext cx="346" cy="75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59" name="Group 18"/>
              <p:cNvGrpSpPr/>
              <p:nvPr/>
            </p:nvGrpSpPr>
            <p:grpSpPr bwMode="auto">
              <a:xfrm>
                <a:off x="2774" y="0"/>
                <a:ext cx="912" cy="327"/>
                <a:chOff x="2774" y="0"/>
                <a:chExt cx="912" cy="327"/>
              </a:xfrm>
            </p:grpSpPr>
            <p:sp>
              <p:nvSpPr>
                <p:cNvPr id="53344" name="Rectangle 19"/>
                <p:cNvSpPr>
                  <a:spLocks noChangeArrowheads="1"/>
                </p:cNvSpPr>
                <p:nvPr/>
              </p:nvSpPr>
              <p:spPr bwMode="auto">
                <a:xfrm>
                  <a:off x="2817" y="0"/>
                  <a:ext cx="82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GB" altLang="zh-CN" sz="1600" b="0">
                      <a:latin typeface="宋体" panose="02010600030101010101" pitchFamily="2" charset="-122"/>
                    </a:rPr>
                    <a:t>dA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VF</a:t>
                  </a:r>
                  <a:r>
                    <a:rPr lang="en-GB" altLang="zh-CN" sz="1600" b="0">
                      <a:latin typeface="宋体" panose="02010600030101010101" pitchFamily="2" charset="-122"/>
                    </a:rPr>
                    <a:t>/A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VF1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45" name="Rectangle 20"/>
                <p:cNvSpPr>
                  <a:spLocks noChangeArrowheads="1"/>
                </p:cNvSpPr>
                <p:nvPr/>
              </p:nvSpPr>
              <p:spPr bwMode="auto">
                <a:xfrm>
                  <a:off x="2774" y="0"/>
                  <a:ext cx="91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60" name="Group 21"/>
              <p:cNvGrpSpPr/>
              <p:nvPr/>
            </p:nvGrpSpPr>
            <p:grpSpPr bwMode="auto">
              <a:xfrm>
                <a:off x="450" y="327"/>
                <a:ext cx="374" cy="423"/>
                <a:chOff x="450" y="327"/>
                <a:chExt cx="374" cy="423"/>
              </a:xfrm>
            </p:grpSpPr>
            <p:sp>
              <p:nvSpPr>
                <p:cNvPr id="53342" name="Rectangle 22"/>
                <p:cNvSpPr>
                  <a:spLocks noChangeArrowheads="1"/>
                </p:cNvSpPr>
                <p:nvPr/>
              </p:nvSpPr>
              <p:spPr bwMode="auto">
                <a:xfrm>
                  <a:off x="493" y="327"/>
                  <a:ext cx="288" cy="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GB" altLang="zh-CN" sz="1600" b="0">
                      <a:latin typeface="宋体" panose="02010600030101010101" pitchFamily="2" charset="-122"/>
                    </a:rPr>
                    <a:t>V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O</a:t>
                  </a:r>
                  <a:r>
                    <a:rPr lang="en-GB" altLang="zh-CN" sz="1600" b="0">
                      <a:latin typeface="宋体" panose="02010600030101010101" pitchFamily="2" charset="-122"/>
                    </a:rPr>
                    <a:t>(V)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43" name="Rectangle 23"/>
                <p:cNvSpPr>
                  <a:spLocks noChangeArrowheads="1"/>
                </p:cNvSpPr>
                <p:nvPr/>
              </p:nvSpPr>
              <p:spPr bwMode="auto">
                <a:xfrm>
                  <a:off x="450" y="327"/>
                  <a:ext cx="374" cy="4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61" name="Group 24"/>
              <p:cNvGrpSpPr/>
              <p:nvPr/>
            </p:nvGrpSpPr>
            <p:grpSpPr bwMode="auto">
              <a:xfrm>
                <a:off x="824" y="327"/>
                <a:ext cx="330" cy="423"/>
                <a:chOff x="824" y="327"/>
                <a:chExt cx="330" cy="423"/>
              </a:xfrm>
            </p:grpSpPr>
            <p:sp>
              <p:nvSpPr>
                <p:cNvPr id="53340" name="Rectangle 25"/>
                <p:cNvSpPr>
                  <a:spLocks noChangeArrowheads="1"/>
                </p:cNvSpPr>
                <p:nvPr/>
              </p:nvSpPr>
              <p:spPr bwMode="auto">
                <a:xfrm>
                  <a:off x="867" y="327"/>
                  <a:ext cx="244" cy="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GB" altLang="zh-CN" sz="1600" b="0">
                      <a:latin typeface="宋体" panose="02010600030101010101" pitchFamily="2" charset="-122"/>
                    </a:rPr>
                    <a:t>A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V1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41" name="Rectangle 26"/>
                <p:cNvSpPr>
                  <a:spLocks noChangeArrowheads="1"/>
                </p:cNvSpPr>
                <p:nvPr/>
              </p:nvSpPr>
              <p:spPr bwMode="auto">
                <a:xfrm>
                  <a:off x="824" y="327"/>
                  <a:ext cx="330" cy="4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62" name="Group 27"/>
              <p:cNvGrpSpPr/>
              <p:nvPr/>
            </p:nvGrpSpPr>
            <p:grpSpPr bwMode="auto">
              <a:xfrm>
                <a:off x="1154" y="327"/>
                <a:ext cx="302" cy="423"/>
                <a:chOff x="1154" y="327"/>
                <a:chExt cx="302" cy="423"/>
              </a:xfrm>
            </p:grpSpPr>
            <p:sp>
              <p:nvSpPr>
                <p:cNvPr id="53338" name="Rectangle 28"/>
                <p:cNvSpPr>
                  <a:spLocks noChangeArrowheads="1"/>
                </p:cNvSpPr>
                <p:nvPr/>
              </p:nvSpPr>
              <p:spPr bwMode="auto">
                <a:xfrm>
                  <a:off x="1197" y="327"/>
                  <a:ext cx="216" cy="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GB" altLang="zh-CN" sz="1600" b="0">
                      <a:latin typeface="宋体" panose="02010600030101010101" pitchFamily="2" charset="-122"/>
                    </a:rPr>
                    <a:t>A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VF1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39" name="Rectangle 29"/>
                <p:cNvSpPr>
                  <a:spLocks noChangeArrowheads="1"/>
                </p:cNvSpPr>
                <p:nvPr/>
              </p:nvSpPr>
              <p:spPr bwMode="auto">
                <a:xfrm>
                  <a:off x="1154" y="327"/>
                  <a:ext cx="302" cy="4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63" name="Group 30"/>
              <p:cNvGrpSpPr/>
              <p:nvPr/>
            </p:nvGrpSpPr>
            <p:grpSpPr bwMode="auto">
              <a:xfrm>
                <a:off x="1456" y="327"/>
                <a:ext cx="362" cy="423"/>
                <a:chOff x="1456" y="327"/>
                <a:chExt cx="362" cy="423"/>
              </a:xfrm>
            </p:grpSpPr>
            <p:sp>
              <p:nvSpPr>
                <p:cNvPr id="53336" name="Rectangle 31"/>
                <p:cNvSpPr>
                  <a:spLocks noChangeArrowheads="1"/>
                </p:cNvSpPr>
                <p:nvPr/>
              </p:nvSpPr>
              <p:spPr bwMode="auto">
                <a:xfrm>
                  <a:off x="1499" y="327"/>
                  <a:ext cx="276" cy="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GB" altLang="zh-CN" sz="1600" b="0">
                      <a:latin typeface="宋体" panose="02010600030101010101" pitchFamily="2" charset="-122"/>
                    </a:rPr>
                    <a:t>V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O</a:t>
                  </a:r>
                  <a:r>
                    <a:rPr lang="en-GB" altLang="zh-CN" sz="1600" b="0">
                      <a:latin typeface="宋体" panose="02010600030101010101" pitchFamily="2" charset="-122"/>
                    </a:rPr>
                    <a:t>(V)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37" name="Rectangle 32"/>
                <p:cNvSpPr>
                  <a:spLocks noChangeArrowheads="1"/>
                </p:cNvSpPr>
                <p:nvPr/>
              </p:nvSpPr>
              <p:spPr bwMode="auto">
                <a:xfrm>
                  <a:off x="1456" y="327"/>
                  <a:ext cx="362" cy="4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64" name="Group 33"/>
              <p:cNvGrpSpPr/>
              <p:nvPr/>
            </p:nvGrpSpPr>
            <p:grpSpPr bwMode="auto">
              <a:xfrm>
                <a:off x="1818" y="327"/>
                <a:ext cx="330" cy="423"/>
                <a:chOff x="1818" y="327"/>
                <a:chExt cx="330" cy="423"/>
              </a:xfrm>
            </p:grpSpPr>
            <p:sp>
              <p:nvSpPr>
                <p:cNvPr id="53334" name="Rectangle 34"/>
                <p:cNvSpPr>
                  <a:spLocks noChangeArrowheads="1"/>
                </p:cNvSpPr>
                <p:nvPr/>
              </p:nvSpPr>
              <p:spPr bwMode="auto">
                <a:xfrm>
                  <a:off x="1861" y="327"/>
                  <a:ext cx="244" cy="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GB" altLang="zh-CN" sz="1600" b="0">
                      <a:latin typeface="宋体" panose="02010600030101010101" pitchFamily="2" charset="-122"/>
                    </a:rPr>
                    <a:t>A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V2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35" name="Rectangle 35"/>
                <p:cNvSpPr>
                  <a:spLocks noChangeArrowheads="1"/>
                </p:cNvSpPr>
                <p:nvPr/>
              </p:nvSpPr>
              <p:spPr bwMode="auto">
                <a:xfrm>
                  <a:off x="1818" y="327"/>
                  <a:ext cx="330" cy="4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65" name="Group 36"/>
              <p:cNvGrpSpPr/>
              <p:nvPr/>
            </p:nvGrpSpPr>
            <p:grpSpPr bwMode="auto">
              <a:xfrm>
                <a:off x="2148" y="327"/>
                <a:ext cx="280" cy="423"/>
                <a:chOff x="2148" y="327"/>
                <a:chExt cx="280" cy="423"/>
              </a:xfrm>
            </p:grpSpPr>
            <p:sp>
              <p:nvSpPr>
                <p:cNvPr id="53332" name="Rectangle 37"/>
                <p:cNvSpPr>
                  <a:spLocks noChangeArrowheads="1"/>
                </p:cNvSpPr>
                <p:nvPr/>
              </p:nvSpPr>
              <p:spPr bwMode="auto">
                <a:xfrm>
                  <a:off x="2191" y="327"/>
                  <a:ext cx="194" cy="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GB" altLang="zh-CN" sz="1600" b="0">
                      <a:latin typeface="宋体" panose="02010600030101010101" pitchFamily="2" charset="-122"/>
                    </a:rPr>
                    <a:t>A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VF2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33" name="Rectangle 38"/>
                <p:cNvSpPr>
                  <a:spLocks noChangeArrowheads="1"/>
                </p:cNvSpPr>
                <p:nvPr/>
              </p:nvSpPr>
              <p:spPr bwMode="auto">
                <a:xfrm>
                  <a:off x="2148" y="327"/>
                  <a:ext cx="280" cy="4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66" name="Group 39"/>
              <p:cNvGrpSpPr/>
              <p:nvPr/>
            </p:nvGrpSpPr>
            <p:grpSpPr bwMode="auto">
              <a:xfrm>
                <a:off x="2774" y="327"/>
                <a:ext cx="446" cy="423"/>
                <a:chOff x="2774" y="327"/>
                <a:chExt cx="446" cy="423"/>
              </a:xfrm>
            </p:grpSpPr>
            <p:sp>
              <p:nvSpPr>
                <p:cNvPr id="53330" name="Rectangle 40"/>
                <p:cNvSpPr>
                  <a:spLocks noChangeArrowheads="1"/>
                </p:cNvSpPr>
                <p:nvPr/>
              </p:nvSpPr>
              <p:spPr bwMode="auto">
                <a:xfrm>
                  <a:off x="2817" y="327"/>
                  <a:ext cx="360" cy="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600" b="0">
                      <a:latin typeface="宋体" panose="02010600030101010101" pitchFamily="2" charset="-122"/>
                    </a:rPr>
                    <a:t>计算值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31" name="Rectangle 41"/>
                <p:cNvSpPr>
                  <a:spLocks noChangeArrowheads="1"/>
                </p:cNvSpPr>
                <p:nvPr/>
              </p:nvSpPr>
              <p:spPr bwMode="auto">
                <a:xfrm>
                  <a:off x="2774" y="327"/>
                  <a:ext cx="446" cy="4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67" name="Group 42"/>
              <p:cNvGrpSpPr/>
              <p:nvPr/>
            </p:nvGrpSpPr>
            <p:grpSpPr bwMode="auto">
              <a:xfrm>
                <a:off x="3220" y="327"/>
                <a:ext cx="466" cy="423"/>
                <a:chOff x="3220" y="327"/>
                <a:chExt cx="466" cy="423"/>
              </a:xfrm>
            </p:grpSpPr>
            <p:sp>
              <p:nvSpPr>
                <p:cNvPr id="53328" name="Rectangle 43"/>
                <p:cNvSpPr>
                  <a:spLocks noChangeArrowheads="1"/>
                </p:cNvSpPr>
                <p:nvPr/>
              </p:nvSpPr>
              <p:spPr bwMode="auto">
                <a:xfrm>
                  <a:off x="3263" y="327"/>
                  <a:ext cx="380" cy="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宋体" panose="02010600030101010101" pitchFamily="2" charset="-122"/>
                    </a:rPr>
                    <a:t>实测值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29" name="Rectangle 44"/>
                <p:cNvSpPr>
                  <a:spLocks noChangeArrowheads="1"/>
                </p:cNvSpPr>
                <p:nvPr/>
              </p:nvSpPr>
              <p:spPr bwMode="auto">
                <a:xfrm>
                  <a:off x="3220" y="327"/>
                  <a:ext cx="466" cy="4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68" name="Group 45"/>
              <p:cNvGrpSpPr/>
              <p:nvPr/>
            </p:nvGrpSpPr>
            <p:grpSpPr bwMode="auto">
              <a:xfrm>
                <a:off x="0" y="750"/>
                <a:ext cx="450" cy="327"/>
                <a:chOff x="0" y="750"/>
                <a:chExt cx="450" cy="327"/>
              </a:xfrm>
            </p:grpSpPr>
            <p:sp>
              <p:nvSpPr>
                <p:cNvPr id="53326" name="Rectangle 46"/>
                <p:cNvSpPr>
                  <a:spLocks noChangeArrowheads="1"/>
                </p:cNvSpPr>
                <p:nvPr/>
              </p:nvSpPr>
              <p:spPr bwMode="auto">
                <a:xfrm>
                  <a:off x="43" y="750"/>
                  <a:ext cx="364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600" b="0">
                      <a:latin typeface="宋体" panose="02010600030101010101" pitchFamily="2" charset="-122"/>
                    </a:rPr>
                    <a:t>无反馈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27" name="Rectangle 47"/>
                <p:cNvSpPr>
                  <a:spLocks noChangeArrowheads="1"/>
                </p:cNvSpPr>
                <p:nvPr/>
              </p:nvSpPr>
              <p:spPr bwMode="auto">
                <a:xfrm>
                  <a:off x="0" y="750"/>
                  <a:ext cx="450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69" name="Group 48"/>
              <p:cNvGrpSpPr/>
              <p:nvPr/>
            </p:nvGrpSpPr>
            <p:grpSpPr bwMode="auto">
              <a:xfrm>
                <a:off x="450" y="750"/>
                <a:ext cx="374" cy="327"/>
                <a:chOff x="450" y="750"/>
                <a:chExt cx="374" cy="327"/>
              </a:xfrm>
            </p:grpSpPr>
            <p:sp>
              <p:nvSpPr>
                <p:cNvPr id="53324" name="Rectangle 49"/>
                <p:cNvSpPr>
                  <a:spLocks noChangeArrowheads="1"/>
                </p:cNvSpPr>
                <p:nvPr/>
              </p:nvSpPr>
              <p:spPr bwMode="auto">
                <a:xfrm>
                  <a:off x="493" y="750"/>
                  <a:ext cx="28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r>
                    <a:rPr lang="zh-CN" altLang="en-US" sz="1600" b="0"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b="0">
                      <a:solidFill>
                        <a:srgbClr val="FF0000"/>
                      </a:solidFill>
                    </a:rPr>
                    <a:t>v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r>
                    <a:rPr lang="en-US" altLang="zh-CN" b="0">
                      <a:solidFill>
                        <a:srgbClr val="FF0000"/>
                      </a:solidFill>
                    </a:rPr>
                    <a:t>v</a:t>
                  </a:r>
                  <a:endParaRPr lang="zh-CN" altLang="en-US" b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325" name="Rectangle 50"/>
                <p:cNvSpPr>
                  <a:spLocks noChangeArrowheads="1"/>
                </p:cNvSpPr>
                <p:nvPr/>
              </p:nvSpPr>
              <p:spPr bwMode="auto">
                <a:xfrm>
                  <a:off x="450" y="750"/>
                  <a:ext cx="374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70" name="Group 51"/>
              <p:cNvGrpSpPr/>
              <p:nvPr/>
            </p:nvGrpSpPr>
            <p:grpSpPr bwMode="auto">
              <a:xfrm>
                <a:off x="824" y="750"/>
                <a:ext cx="330" cy="327"/>
                <a:chOff x="824" y="750"/>
                <a:chExt cx="330" cy="327"/>
              </a:xfrm>
            </p:grpSpPr>
            <p:sp>
              <p:nvSpPr>
                <p:cNvPr id="53322" name="Rectangle 52"/>
                <p:cNvSpPr>
                  <a:spLocks noChangeArrowheads="1"/>
                </p:cNvSpPr>
                <p:nvPr/>
              </p:nvSpPr>
              <p:spPr bwMode="auto">
                <a:xfrm>
                  <a:off x="867" y="750"/>
                  <a:ext cx="244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23" name="Rectangle 53"/>
                <p:cNvSpPr>
                  <a:spLocks noChangeArrowheads="1"/>
                </p:cNvSpPr>
                <p:nvPr/>
              </p:nvSpPr>
              <p:spPr bwMode="auto">
                <a:xfrm>
                  <a:off x="824" y="750"/>
                  <a:ext cx="330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71" name="Group 54"/>
              <p:cNvGrpSpPr/>
              <p:nvPr/>
            </p:nvGrpSpPr>
            <p:grpSpPr bwMode="auto">
              <a:xfrm>
                <a:off x="1154" y="750"/>
                <a:ext cx="302" cy="327"/>
                <a:chOff x="1154" y="750"/>
                <a:chExt cx="302" cy="327"/>
              </a:xfrm>
            </p:grpSpPr>
            <p:sp>
              <p:nvSpPr>
                <p:cNvPr id="53320" name="Rectangle 55"/>
                <p:cNvSpPr>
                  <a:spLocks noChangeArrowheads="1"/>
                </p:cNvSpPr>
                <p:nvPr/>
              </p:nvSpPr>
              <p:spPr bwMode="auto">
                <a:xfrm>
                  <a:off x="1197" y="750"/>
                  <a:ext cx="21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600" b="0">
                      <a:latin typeface="宋体" panose="02010600030101010101" pitchFamily="2" charset="-122"/>
                    </a:rPr>
                    <a:t>/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21" name="Rectangle 56"/>
                <p:cNvSpPr>
                  <a:spLocks noChangeArrowheads="1"/>
                </p:cNvSpPr>
                <p:nvPr/>
              </p:nvSpPr>
              <p:spPr bwMode="auto">
                <a:xfrm>
                  <a:off x="1154" y="750"/>
                  <a:ext cx="30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72" name="Group 57"/>
              <p:cNvGrpSpPr/>
              <p:nvPr/>
            </p:nvGrpSpPr>
            <p:grpSpPr bwMode="auto">
              <a:xfrm>
                <a:off x="1456" y="750"/>
                <a:ext cx="362" cy="327"/>
                <a:chOff x="1456" y="750"/>
                <a:chExt cx="362" cy="327"/>
              </a:xfrm>
            </p:grpSpPr>
            <p:sp>
              <p:nvSpPr>
                <p:cNvPr id="53318" name="Rectangle 58"/>
                <p:cNvSpPr>
                  <a:spLocks noChangeArrowheads="1"/>
                </p:cNvSpPr>
                <p:nvPr/>
              </p:nvSpPr>
              <p:spPr bwMode="auto">
                <a:xfrm>
                  <a:off x="1499" y="750"/>
                  <a:ext cx="27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r>
                    <a:rPr lang="zh-CN" altLang="en-US" sz="1600" b="0"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b="0">
                      <a:solidFill>
                        <a:srgbClr val="FF0000"/>
                      </a:solidFill>
                    </a:rPr>
                    <a:t>v</a:t>
                  </a:r>
                  <a:endParaRPr lang="zh-CN" altLang="en-US" b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319" name="Rectangle 59"/>
                <p:cNvSpPr>
                  <a:spLocks noChangeArrowheads="1"/>
                </p:cNvSpPr>
                <p:nvPr/>
              </p:nvSpPr>
              <p:spPr bwMode="auto">
                <a:xfrm>
                  <a:off x="1456" y="750"/>
                  <a:ext cx="36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73" name="Group 60"/>
              <p:cNvGrpSpPr/>
              <p:nvPr/>
            </p:nvGrpSpPr>
            <p:grpSpPr bwMode="auto">
              <a:xfrm>
                <a:off x="1818" y="750"/>
                <a:ext cx="330" cy="327"/>
                <a:chOff x="1818" y="750"/>
                <a:chExt cx="330" cy="327"/>
              </a:xfrm>
            </p:grpSpPr>
            <p:sp>
              <p:nvSpPr>
                <p:cNvPr id="53316" name="Rectangle 61"/>
                <p:cNvSpPr>
                  <a:spLocks noChangeArrowheads="1"/>
                </p:cNvSpPr>
                <p:nvPr/>
              </p:nvSpPr>
              <p:spPr bwMode="auto">
                <a:xfrm>
                  <a:off x="1861" y="750"/>
                  <a:ext cx="244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17" name="Rectangle 62"/>
                <p:cNvSpPr>
                  <a:spLocks noChangeArrowheads="1"/>
                </p:cNvSpPr>
                <p:nvPr/>
              </p:nvSpPr>
              <p:spPr bwMode="auto">
                <a:xfrm>
                  <a:off x="1818" y="750"/>
                  <a:ext cx="330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74" name="Group 63"/>
              <p:cNvGrpSpPr/>
              <p:nvPr/>
            </p:nvGrpSpPr>
            <p:grpSpPr bwMode="auto">
              <a:xfrm>
                <a:off x="2148" y="750"/>
                <a:ext cx="280" cy="327"/>
                <a:chOff x="2148" y="750"/>
                <a:chExt cx="280" cy="327"/>
              </a:xfrm>
            </p:grpSpPr>
            <p:sp>
              <p:nvSpPr>
                <p:cNvPr id="53314" name="Rectangle 64"/>
                <p:cNvSpPr>
                  <a:spLocks noChangeArrowheads="1"/>
                </p:cNvSpPr>
                <p:nvPr/>
              </p:nvSpPr>
              <p:spPr bwMode="auto">
                <a:xfrm>
                  <a:off x="2191" y="750"/>
                  <a:ext cx="194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600" b="0">
                      <a:latin typeface="宋体" panose="02010600030101010101" pitchFamily="2" charset="-122"/>
                    </a:rPr>
                    <a:t>/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15" name="Rectangle 65"/>
                <p:cNvSpPr>
                  <a:spLocks noChangeArrowheads="1"/>
                </p:cNvSpPr>
                <p:nvPr/>
              </p:nvSpPr>
              <p:spPr bwMode="auto">
                <a:xfrm>
                  <a:off x="2148" y="750"/>
                  <a:ext cx="280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75" name="Group 66"/>
              <p:cNvGrpSpPr/>
              <p:nvPr/>
            </p:nvGrpSpPr>
            <p:grpSpPr bwMode="auto">
              <a:xfrm>
                <a:off x="2428" y="750"/>
                <a:ext cx="346" cy="327"/>
                <a:chOff x="2428" y="750"/>
                <a:chExt cx="346" cy="327"/>
              </a:xfrm>
            </p:grpSpPr>
            <p:sp>
              <p:nvSpPr>
                <p:cNvPr id="53312" name="Rectangle 67"/>
                <p:cNvSpPr>
                  <a:spLocks noChangeArrowheads="1"/>
                </p:cNvSpPr>
                <p:nvPr/>
              </p:nvSpPr>
              <p:spPr bwMode="auto">
                <a:xfrm>
                  <a:off x="2471" y="750"/>
                  <a:ext cx="2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13" name="Rectangle 68"/>
                <p:cNvSpPr>
                  <a:spLocks noChangeArrowheads="1"/>
                </p:cNvSpPr>
                <p:nvPr/>
              </p:nvSpPr>
              <p:spPr bwMode="auto">
                <a:xfrm>
                  <a:off x="2428" y="750"/>
                  <a:ext cx="3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76" name="Group 69"/>
              <p:cNvGrpSpPr/>
              <p:nvPr/>
            </p:nvGrpSpPr>
            <p:grpSpPr bwMode="auto">
              <a:xfrm>
                <a:off x="2774" y="750"/>
                <a:ext cx="446" cy="327"/>
                <a:chOff x="2774" y="750"/>
                <a:chExt cx="446" cy="327"/>
              </a:xfrm>
            </p:grpSpPr>
            <p:sp>
              <p:nvSpPr>
                <p:cNvPr id="53310" name="Rectangle 70"/>
                <p:cNvSpPr>
                  <a:spLocks noChangeArrowheads="1"/>
                </p:cNvSpPr>
                <p:nvPr/>
              </p:nvSpPr>
              <p:spPr bwMode="auto">
                <a:xfrm>
                  <a:off x="2817" y="750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600" b="0">
                      <a:latin typeface="宋体" panose="02010600030101010101" pitchFamily="2" charset="-122"/>
                    </a:rPr>
                    <a:t>/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11" name="Rectangle 71"/>
                <p:cNvSpPr>
                  <a:spLocks noChangeArrowheads="1"/>
                </p:cNvSpPr>
                <p:nvPr/>
              </p:nvSpPr>
              <p:spPr bwMode="auto">
                <a:xfrm>
                  <a:off x="2774" y="750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77" name="Group 72"/>
              <p:cNvGrpSpPr/>
              <p:nvPr/>
            </p:nvGrpSpPr>
            <p:grpSpPr bwMode="auto">
              <a:xfrm>
                <a:off x="3220" y="750"/>
                <a:ext cx="466" cy="327"/>
                <a:chOff x="3220" y="750"/>
                <a:chExt cx="466" cy="327"/>
              </a:xfrm>
            </p:grpSpPr>
            <p:sp>
              <p:nvSpPr>
                <p:cNvPr id="53308" name="Rectangle 73"/>
                <p:cNvSpPr>
                  <a:spLocks noChangeArrowheads="1"/>
                </p:cNvSpPr>
                <p:nvPr/>
              </p:nvSpPr>
              <p:spPr bwMode="auto">
                <a:xfrm>
                  <a:off x="3263" y="750"/>
                  <a:ext cx="38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600" b="0">
                      <a:latin typeface="宋体" panose="02010600030101010101" pitchFamily="2" charset="-122"/>
                    </a:rPr>
                    <a:t>/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09" name="Rectangle 74"/>
                <p:cNvSpPr>
                  <a:spLocks noChangeArrowheads="1"/>
                </p:cNvSpPr>
                <p:nvPr/>
              </p:nvSpPr>
              <p:spPr bwMode="auto">
                <a:xfrm>
                  <a:off x="3220" y="750"/>
                  <a:ext cx="46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78" name="Group 75"/>
              <p:cNvGrpSpPr/>
              <p:nvPr/>
            </p:nvGrpSpPr>
            <p:grpSpPr bwMode="auto">
              <a:xfrm>
                <a:off x="0" y="1077"/>
                <a:ext cx="450" cy="327"/>
                <a:chOff x="0" y="1077"/>
                <a:chExt cx="450" cy="327"/>
              </a:xfrm>
            </p:grpSpPr>
            <p:sp>
              <p:nvSpPr>
                <p:cNvPr id="53306" name="Rectangle 76"/>
                <p:cNvSpPr>
                  <a:spLocks noChangeArrowheads="1"/>
                </p:cNvSpPr>
                <p:nvPr/>
              </p:nvSpPr>
              <p:spPr bwMode="auto">
                <a:xfrm>
                  <a:off x="43" y="1077"/>
                  <a:ext cx="364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600" b="0">
                      <a:latin typeface="宋体" panose="02010600030101010101" pitchFamily="2" charset="-122"/>
                    </a:rPr>
                    <a:t>有反馈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07" name="Rectangle 77"/>
                <p:cNvSpPr>
                  <a:spLocks noChangeArrowheads="1"/>
                </p:cNvSpPr>
                <p:nvPr/>
              </p:nvSpPr>
              <p:spPr bwMode="auto">
                <a:xfrm>
                  <a:off x="0" y="1077"/>
                  <a:ext cx="450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79" name="Group 78"/>
              <p:cNvGrpSpPr/>
              <p:nvPr/>
            </p:nvGrpSpPr>
            <p:grpSpPr bwMode="auto">
              <a:xfrm>
                <a:off x="450" y="1077"/>
                <a:ext cx="374" cy="327"/>
                <a:chOff x="450" y="1077"/>
                <a:chExt cx="374" cy="327"/>
              </a:xfrm>
            </p:grpSpPr>
            <p:sp>
              <p:nvSpPr>
                <p:cNvPr id="53304" name="Rectangle 79"/>
                <p:cNvSpPr>
                  <a:spLocks noChangeArrowheads="1"/>
                </p:cNvSpPr>
                <p:nvPr/>
              </p:nvSpPr>
              <p:spPr bwMode="auto">
                <a:xfrm>
                  <a:off x="493" y="1077"/>
                  <a:ext cx="28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05" name="Rectangle 80"/>
                <p:cNvSpPr>
                  <a:spLocks noChangeArrowheads="1"/>
                </p:cNvSpPr>
                <p:nvPr/>
              </p:nvSpPr>
              <p:spPr bwMode="auto">
                <a:xfrm>
                  <a:off x="450" y="1077"/>
                  <a:ext cx="374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80" name="Group 81"/>
              <p:cNvGrpSpPr/>
              <p:nvPr/>
            </p:nvGrpSpPr>
            <p:grpSpPr bwMode="auto">
              <a:xfrm>
                <a:off x="824" y="1077"/>
                <a:ext cx="330" cy="327"/>
                <a:chOff x="824" y="1077"/>
                <a:chExt cx="330" cy="327"/>
              </a:xfrm>
            </p:grpSpPr>
            <p:sp>
              <p:nvSpPr>
                <p:cNvPr id="53302" name="Rectangle 82"/>
                <p:cNvSpPr>
                  <a:spLocks noChangeArrowheads="1"/>
                </p:cNvSpPr>
                <p:nvPr/>
              </p:nvSpPr>
              <p:spPr bwMode="auto">
                <a:xfrm>
                  <a:off x="867" y="1077"/>
                  <a:ext cx="244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600" b="0">
                      <a:latin typeface="宋体" panose="02010600030101010101" pitchFamily="2" charset="-122"/>
                    </a:rPr>
                    <a:t>/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03" name="Rectangle 83"/>
                <p:cNvSpPr>
                  <a:spLocks noChangeArrowheads="1"/>
                </p:cNvSpPr>
                <p:nvPr/>
              </p:nvSpPr>
              <p:spPr bwMode="auto">
                <a:xfrm>
                  <a:off x="824" y="1077"/>
                  <a:ext cx="330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81" name="Group 84"/>
              <p:cNvGrpSpPr/>
              <p:nvPr/>
            </p:nvGrpSpPr>
            <p:grpSpPr bwMode="auto">
              <a:xfrm>
                <a:off x="1154" y="1077"/>
                <a:ext cx="302" cy="327"/>
                <a:chOff x="1154" y="1077"/>
                <a:chExt cx="302" cy="327"/>
              </a:xfrm>
            </p:grpSpPr>
            <p:sp>
              <p:nvSpPr>
                <p:cNvPr id="53300" name="Rectangle 85"/>
                <p:cNvSpPr>
                  <a:spLocks noChangeArrowheads="1"/>
                </p:cNvSpPr>
                <p:nvPr/>
              </p:nvSpPr>
              <p:spPr bwMode="auto">
                <a:xfrm>
                  <a:off x="1197" y="1077"/>
                  <a:ext cx="21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01" name="Rectangle 86"/>
                <p:cNvSpPr>
                  <a:spLocks noChangeArrowheads="1"/>
                </p:cNvSpPr>
                <p:nvPr/>
              </p:nvSpPr>
              <p:spPr bwMode="auto">
                <a:xfrm>
                  <a:off x="1154" y="1077"/>
                  <a:ext cx="30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82" name="Group 87"/>
              <p:cNvGrpSpPr/>
              <p:nvPr/>
            </p:nvGrpSpPr>
            <p:grpSpPr bwMode="auto">
              <a:xfrm>
                <a:off x="1456" y="1077"/>
                <a:ext cx="362" cy="327"/>
                <a:chOff x="1456" y="1077"/>
                <a:chExt cx="362" cy="327"/>
              </a:xfrm>
            </p:grpSpPr>
            <p:sp>
              <p:nvSpPr>
                <p:cNvPr id="53298" name="Rectangle 88"/>
                <p:cNvSpPr>
                  <a:spLocks noChangeArrowheads="1"/>
                </p:cNvSpPr>
                <p:nvPr/>
              </p:nvSpPr>
              <p:spPr bwMode="auto">
                <a:xfrm>
                  <a:off x="1499" y="1077"/>
                  <a:ext cx="27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US" altLang="zh-CN" b="0">
                      <a:solidFill>
                        <a:srgbClr val="FF0000"/>
                      </a:solidFill>
                    </a:rPr>
                    <a:t>v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299" name="Rectangle 89"/>
                <p:cNvSpPr>
                  <a:spLocks noChangeArrowheads="1"/>
                </p:cNvSpPr>
                <p:nvPr/>
              </p:nvSpPr>
              <p:spPr bwMode="auto">
                <a:xfrm>
                  <a:off x="1456" y="1077"/>
                  <a:ext cx="36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83" name="Group 90"/>
              <p:cNvGrpSpPr/>
              <p:nvPr/>
            </p:nvGrpSpPr>
            <p:grpSpPr bwMode="auto">
              <a:xfrm>
                <a:off x="1818" y="1077"/>
                <a:ext cx="330" cy="327"/>
                <a:chOff x="1818" y="1077"/>
                <a:chExt cx="330" cy="327"/>
              </a:xfrm>
            </p:grpSpPr>
            <p:sp>
              <p:nvSpPr>
                <p:cNvPr id="53296" name="Rectangle 91"/>
                <p:cNvSpPr>
                  <a:spLocks noChangeArrowheads="1"/>
                </p:cNvSpPr>
                <p:nvPr/>
              </p:nvSpPr>
              <p:spPr bwMode="auto">
                <a:xfrm>
                  <a:off x="1861" y="1077"/>
                  <a:ext cx="244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600" b="0">
                      <a:latin typeface="宋体" panose="02010600030101010101" pitchFamily="2" charset="-122"/>
                    </a:rPr>
                    <a:t>/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297" name="Rectangle 92"/>
                <p:cNvSpPr>
                  <a:spLocks noChangeArrowheads="1"/>
                </p:cNvSpPr>
                <p:nvPr/>
              </p:nvSpPr>
              <p:spPr bwMode="auto">
                <a:xfrm>
                  <a:off x="1818" y="1077"/>
                  <a:ext cx="330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84" name="Group 93"/>
              <p:cNvGrpSpPr/>
              <p:nvPr/>
            </p:nvGrpSpPr>
            <p:grpSpPr bwMode="auto">
              <a:xfrm>
                <a:off x="2148" y="1077"/>
                <a:ext cx="280" cy="327"/>
                <a:chOff x="2148" y="1077"/>
                <a:chExt cx="280" cy="327"/>
              </a:xfrm>
            </p:grpSpPr>
            <p:sp>
              <p:nvSpPr>
                <p:cNvPr id="53294" name="Rectangle 94"/>
                <p:cNvSpPr>
                  <a:spLocks noChangeArrowheads="1"/>
                </p:cNvSpPr>
                <p:nvPr/>
              </p:nvSpPr>
              <p:spPr bwMode="auto">
                <a:xfrm>
                  <a:off x="2191" y="1077"/>
                  <a:ext cx="194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295" name="Rectangle 95"/>
                <p:cNvSpPr>
                  <a:spLocks noChangeArrowheads="1"/>
                </p:cNvSpPr>
                <p:nvPr/>
              </p:nvSpPr>
              <p:spPr bwMode="auto">
                <a:xfrm>
                  <a:off x="2148" y="1077"/>
                  <a:ext cx="280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85" name="Group 96"/>
              <p:cNvGrpSpPr/>
              <p:nvPr/>
            </p:nvGrpSpPr>
            <p:grpSpPr bwMode="auto">
              <a:xfrm>
                <a:off x="2428" y="1077"/>
                <a:ext cx="346" cy="327"/>
                <a:chOff x="2428" y="1077"/>
                <a:chExt cx="346" cy="327"/>
              </a:xfrm>
            </p:grpSpPr>
            <p:sp>
              <p:nvSpPr>
                <p:cNvPr id="53292" name="Rectangle 97"/>
                <p:cNvSpPr>
                  <a:spLocks noChangeArrowheads="1"/>
                </p:cNvSpPr>
                <p:nvPr/>
              </p:nvSpPr>
              <p:spPr bwMode="auto">
                <a:xfrm>
                  <a:off x="2471" y="1077"/>
                  <a:ext cx="2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293" name="Rectangle 98"/>
                <p:cNvSpPr>
                  <a:spLocks noChangeArrowheads="1"/>
                </p:cNvSpPr>
                <p:nvPr/>
              </p:nvSpPr>
              <p:spPr bwMode="auto">
                <a:xfrm>
                  <a:off x="2428" y="1077"/>
                  <a:ext cx="3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86" name="Group 99"/>
              <p:cNvGrpSpPr/>
              <p:nvPr/>
            </p:nvGrpSpPr>
            <p:grpSpPr bwMode="auto">
              <a:xfrm>
                <a:off x="2774" y="1077"/>
                <a:ext cx="446" cy="327"/>
                <a:chOff x="2774" y="1077"/>
                <a:chExt cx="446" cy="327"/>
              </a:xfrm>
            </p:grpSpPr>
            <p:sp>
              <p:nvSpPr>
                <p:cNvPr id="53290" name="Rectangle 100"/>
                <p:cNvSpPr>
                  <a:spLocks noChangeArrowheads="1"/>
                </p:cNvSpPr>
                <p:nvPr/>
              </p:nvSpPr>
              <p:spPr bwMode="auto">
                <a:xfrm>
                  <a:off x="2817" y="1077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291" name="Rectangle 101"/>
                <p:cNvSpPr>
                  <a:spLocks noChangeArrowheads="1"/>
                </p:cNvSpPr>
                <p:nvPr/>
              </p:nvSpPr>
              <p:spPr bwMode="auto">
                <a:xfrm>
                  <a:off x="2774" y="1077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287" name="Group 102"/>
              <p:cNvGrpSpPr/>
              <p:nvPr/>
            </p:nvGrpSpPr>
            <p:grpSpPr bwMode="auto">
              <a:xfrm>
                <a:off x="3220" y="1077"/>
                <a:ext cx="466" cy="327"/>
                <a:chOff x="3220" y="1077"/>
                <a:chExt cx="466" cy="327"/>
              </a:xfrm>
            </p:grpSpPr>
            <p:sp>
              <p:nvSpPr>
                <p:cNvPr id="53288" name="Rectangle 103"/>
                <p:cNvSpPr>
                  <a:spLocks noChangeArrowheads="1"/>
                </p:cNvSpPr>
                <p:nvPr/>
              </p:nvSpPr>
              <p:spPr bwMode="auto">
                <a:xfrm>
                  <a:off x="3263" y="1077"/>
                  <a:ext cx="38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289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20" y="1077"/>
                  <a:ext cx="46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3254" name="Rectangle 105"/>
            <p:cNvSpPr>
              <a:spLocks noChangeArrowheads="1"/>
            </p:cNvSpPr>
            <p:nvPr/>
          </p:nvSpPr>
          <p:spPr bwMode="auto">
            <a:xfrm>
              <a:off x="-3" y="-3"/>
              <a:ext cx="3692" cy="14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Rectangle 64"/>
          <p:cNvSpPr>
            <a:spLocks noChangeArrowheads="1"/>
          </p:cNvSpPr>
          <p:nvPr/>
        </p:nvSpPr>
        <p:spPr bwMode="auto">
          <a:xfrm>
            <a:off x="7742727" y="5434141"/>
            <a:ext cx="428429" cy="353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p>
            <a:pPr algn="just"/>
            <a:r>
              <a:rPr lang="zh-CN" altLang="en-GB" sz="1600" b="0">
                <a:latin typeface="宋体" panose="02010600030101010101" pitchFamily="2" charset="-122"/>
              </a:rPr>
              <a:t>/</a:t>
            </a:r>
            <a:endParaRPr lang="en-US" altLang="zh-CN" sz="1600" b="0">
              <a:cs typeface="Times New Roman" panose="02020603050405020304" pitchFamily="18" charset="0"/>
            </a:endParaRPr>
          </a:p>
          <a:p>
            <a:pPr algn="just" eaLnBrk="0" hangingPunct="0"/>
            <a:endParaRPr lang="zh-CN" altLang="en-US" sz="16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6139" y="60325"/>
            <a:ext cx="109537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二极</a:t>
            </a:r>
            <a:r>
              <a:rPr sz="2800" b="1" spc="-6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管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7287" y="4436109"/>
            <a:ext cx="10915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符号</a:t>
            </a:r>
            <a:r>
              <a:rPr sz="2800" spc="-5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：</a:t>
            </a:r>
            <a:endParaRPr sz="2800">
              <a:latin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48751" y="658368"/>
            <a:ext cx="1853216" cy="35631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6631" y="938783"/>
            <a:ext cx="2086036" cy="33619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316076" y="4781962"/>
            <a:ext cx="713740" cy="348615"/>
            <a:chOff x="4316076" y="4781962"/>
            <a:chExt cx="713740" cy="348615"/>
          </a:xfrm>
        </p:grpSpPr>
        <p:sp>
          <p:nvSpPr>
            <p:cNvPr id="7" name="object 7"/>
            <p:cNvSpPr/>
            <p:nvPr/>
          </p:nvSpPr>
          <p:spPr>
            <a:xfrm>
              <a:off x="4325797" y="4811026"/>
              <a:ext cx="254635" cy="290195"/>
            </a:xfrm>
            <a:custGeom>
              <a:avLst/>
              <a:gdLst/>
              <a:ahLst/>
              <a:cxnLst/>
              <a:rect l="l" t="t" r="r" b="b"/>
              <a:pathLst>
                <a:path w="254635" h="290195">
                  <a:moveTo>
                    <a:pt x="254165" y="0"/>
                  </a:moveTo>
                  <a:lnTo>
                    <a:pt x="254165" y="290067"/>
                  </a:lnTo>
                </a:path>
                <a:path w="254635" h="290195">
                  <a:moveTo>
                    <a:pt x="0" y="154698"/>
                  </a:moveTo>
                  <a:lnTo>
                    <a:pt x="254165" y="154698"/>
                  </a:lnTo>
                </a:path>
              </a:pathLst>
            </a:custGeom>
            <a:ln w="1944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25797" y="4791684"/>
              <a:ext cx="254635" cy="328930"/>
            </a:xfrm>
            <a:custGeom>
              <a:avLst/>
              <a:gdLst/>
              <a:ahLst/>
              <a:cxnLst/>
              <a:rect l="l" t="t" r="r" b="b"/>
              <a:pathLst>
                <a:path w="254635" h="328929">
                  <a:moveTo>
                    <a:pt x="0" y="328752"/>
                  </a:moveTo>
                  <a:lnTo>
                    <a:pt x="0" y="0"/>
                  </a:lnTo>
                  <a:lnTo>
                    <a:pt x="254165" y="174040"/>
                  </a:lnTo>
                  <a:lnTo>
                    <a:pt x="0" y="32875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25797" y="4791684"/>
              <a:ext cx="704215" cy="328930"/>
            </a:xfrm>
            <a:custGeom>
              <a:avLst/>
              <a:gdLst/>
              <a:ahLst/>
              <a:cxnLst/>
              <a:rect l="l" t="t" r="r" b="b"/>
              <a:pathLst>
                <a:path w="704214" h="328929">
                  <a:moveTo>
                    <a:pt x="0" y="0"/>
                  </a:moveTo>
                  <a:lnTo>
                    <a:pt x="0" y="328752"/>
                  </a:lnTo>
                  <a:lnTo>
                    <a:pt x="254165" y="174040"/>
                  </a:lnTo>
                  <a:lnTo>
                    <a:pt x="0" y="0"/>
                  </a:lnTo>
                </a:path>
                <a:path w="704214" h="328929">
                  <a:moveTo>
                    <a:pt x="234619" y="174040"/>
                  </a:moveTo>
                  <a:lnTo>
                    <a:pt x="351917" y="174040"/>
                  </a:lnTo>
                </a:path>
                <a:path w="704214" h="328929">
                  <a:moveTo>
                    <a:pt x="351917" y="174040"/>
                  </a:moveTo>
                  <a:lnTo>
                    <a:pt x="703834" y="174040"/>
                  </a:lnTo>
                </a:path>
              </a:pathLst>
            </a:custGeom>
            <a:ln w="1944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961180" y="4330386"/>
            <a:ext cx="988060" cy="116268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90" algn="ctr">
              <a:lnSpc>
                <a:spcPct val="100000"/>
              </a:lnSpc>
              <a:spcBef>
                <a:spcPts val="620"/>
              </a:spcBef>
            </a:pPr>
            <a:r>
              <a:rPr sz="2400" b="1" spc="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D1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  <a:tabLst>
                <a:tab pos="364490" algn="l"/>
                <a:tab pos="794385" algn="l"/>
              </a:tabLst>
            </a:pPr>
            <a:r>
              <a:rPr sz="1350" u="heavy" spc="2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50" u="heavy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35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35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350" spc="-5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97155" algn="ctr">
              <a:lnSpc>
                <a:spcPct val="100000"/>
              </a:lnSpc>
              <a:spcBef>
                <a:spcPts val="1280"/>
              </a:spcBef>
            </a:pPr>
            <a:r>
              <a:rPr sz="195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1N4148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05067" y="4778921"/>
            <a:ext cx="844550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b="1" spc="4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LED1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43181" y="4781842"/>
            <a:ext cx="645795" cy="542290"/>
            <a:chOff x="5743181" y="4781842"/>
            <a:chExt cx="645795" cy="542290"/>
          </a:xfrm>
        </p:grpSpPr>
        <p:sp>
          <p:nvSpPr>
            <p:cNvPr id="13" name="object 13"/>
            <p:cNvSpPr/>
            <p:nvPr/>
          </p:nvSpPr>
          <p:spPr>
            <a:xfrm>
              <a:off x="5753023" y="4849698"/>
              <a:ext cx="313055" cy="251460"/>
            </a:xfrm>
            <a:custGeom>
              <a:avLst/>
              <a:gdLst/>
              <a:ahLst/>
              <a:cxnLst/>
              <a:rect l="l" t="t" r="r" b="b"/>
              <a:pathLst>
                <a:path w="313054" h="251460">
                  <a:moveTo>
                    <a:pt x="156413" y="251396"/>
                  </a:moveTo>
                  <a:lnTo>
                    <a:pt x="0" y="0"/>
                  </a:lnTo>
                  <a:lnTo>
                    <a:pt x="312813" y="0"/>
                  </a:lnTo>
                  <a:lnTo>
                    <a:pt x="156413" y="25139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53023" y="4791684"/>
              <a:ext cx="626110" cy="522605"/>
            </a:xfrm>
            <a:custGeom>
              <a:avLst/>
              <a:gdLst/>
              <a:ahLst/>
              <a:cxnLst/>
              <a:rect l="l" t="t" r="r" b="b"/>
              <a:pathLst>
                <a:path w="626110" h="522604">
                  <a:moveTo>
                    <a:pt x="312813" y="58013"/>
                  </a:moveTo>
                  <a:lnTo>
                    <a:pt x="0" y="58013"/>
                  </a:lnTo>
                  <a:lnTo>
                    <a:pt x="156413" y="309410"/>
                  </a:lnTo>
                  <a:lnTo>
                    <a:pt x="312813" y="58013"/>
                  </a:lnTo>
                </a:path>
                <a:path w="626110" h="522604">
                  <a:moveTo>
                    <a:pt x="293268" y="309410"/>
                  </a:moveTo>
                  <a:lnTo>
                    <a:pt x="0" y="309410"/>
                  </a:lnTo>
                </a:path>
                <a:path w="626110" h="522604">
                  <a:moveTo>
                    <a:pt x="449681" y="348081"/>
                  </a:moveTo>
                  <a:lnTo>
                    <a:pt x="332371" y="232054"/>
                  </a:lnTo>
                </a:path>
                <a:path w="626110" h="522604">
                  <a:moveTo>
                    <a:pt x="156413" y="290067"/>
                  </a:moveTo>
                  <a:lnTo>
                    <a:pt x="156413" y="522122"/>
                  </a:lnTo>
                </a:path>
                <a:path w="626110" h="522604">
                  <a:moveTo>
                    <a:pt x="156413" y="290067"/>
                  </a:moveTo>
                  <a:lnTo>
                    <a:pt x="156413" y="0"/>
                  </a:lnTo>
                </a:path>
                <a:path w="626110" h="522604">
                  <a:moveTo>
                    <a:pt x="508330" y="116027"/>
                  </a:moveTo>
                  <a:lnTo>
                    <a:pt x="391020" y="0"/>
                  </a:lnTo>
                </a:path>
                <a:path w="626110" h="522604">
                  <a:moveTo>
                    <a:pt x="566978" y="58013"/>
                  </a:moveTo>
                  <a:lnTo>
                    <a:pt x="449681" y="174040"/>
                  </a:lnTo>
                  <a:lnTo>
                    <a:pt x="625640" y="232054"/>
                  </a:lnTo>
                  <a:lnTo>
                    <a:pt x="566978" y="58013"/>
                  </a:lnTo>
                </a:path>
                <a:path w="626110" h="522604">
                  <a:moveTo>
                    <a:pt x="508330" y="290067"/>
                  </a:moveTo>
                  <a:lnTo>
                    <a:pt x="391020" y="406095"/>
                  </a:lnTo>
                  <a:lnTo>
                    <a:pt x="566978" y="464108"/>
                  </a:lnTo>
                  <a:lnTo>
                    <a:pt x="508330" y="290067"/>
                  </a:lnTo>
                </a:path>
              </a:pathLst>
            </a:custGeom>
            <a:ln w="1944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02705" y="4849698"/>
              <a:ext cx="176530" cy="174625"/>
            </a:xfrm>
            <a:custGeom>
              <a:avLst/>
              <a:gdLst/>
              <a:ahLst/>
              <a:cxnLst/>
              <a:rect l="l" t="t" r="r" b="b"/>
              <a:pathLst>
                <a:path w="176529" h="174625">
                  <a:moveTo>
                    <a:pt x="175958" y="174040"/>
                  </a:moveTo>
                  <a:lnTo>
                    <a:pt x="0" y="116027"/>
                  </a:lnTo>
                  <a:lnTo>
                    <a:pt x="117297" y="0"/>
                  </a:lnTo>
                  <a:lnTo>
                    <a:pt x="175958" y="1740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02705" y="4849698"/>
              <a:ext cx="176530" cy="174625"/>
            </a:xfrm>
            <a:custGeom>
              <a:avLst/>
              <a:gdLst/>
              <a:ahLst/>
              <a:cxnLst/>
              <a:rect l="l" t="t" r="r" b="b"/>
              <a:pathLst>
                <a:path w="176529" h="174625">
                  <a:moveTo>
                    <a:pt x="117297" y="0"/>
                  </a:moveTo>
                  <a:lnTo>
                    <a:pt x="0" y="116027"/>
                  </a:lnTo>
                  <a:lnTo>
                    <a:pt x="175958" y="174040"/>
                  </a:lnTo>
                  <a:lnTo>
                    <a:pt x="117297" y="0"/>
                  </a:lnTo>
                </a:path>
              </a:pathLst>
            </a:custGeom>
            <a:ln w="1944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44044" y="5081752"/>
              <a:ext cx="176530" cy="174625"/>
            </a:xfrm>
            <a:custGeom>
              <a:avLst/>
              <a:gdLst/>
              <a:ahLst/>
              <a:cxnLst/>
              <a:rect l="l" t="t" r="r" b="b"/>
              <a:pathLst>
                <a:path w="176529" h="174625">
                  <a:moveTo>
                    <a:pt x="175958" y="174040"/>
                  </a:moveTo>
                  <a:lnTo>
                    <a:pt x="0" y="116027"/>
                  </a:lnTo>
                  <a:lnTo>
                    <a:pt x="117309" y="0"/>
                  </a:lnTo>
                  <a:lnTo>
                    <a:pt x="175958" y="1740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144044" y="5081752"/>
              <a:ext cx="176530" cy="174625"/>
            </a:xfrm>
            <a:custGeom>
              <a:avLst/>
              <a:gdLst/>
              <a:ahLst/>
              <a:cxnLst/>
              <a:rect l="l" t="t" r="r" b="b"/>
              <a:pathLst>
                <a:path w="176529" h="174625">
                  <a:moveTo>
                    <a:pt x="117309" y="0"/>
                  </a:moveTo>
                  <a:lnTo>
                    <a:pt x="0" y="116027"/>
                  </a:lnTo>
                  <a:lnTo>
                    <a:pt x="175958" y="174040"/>
                  </a:lnTo>
                  <a:lnTo>
                    <a:pt x="117309" y="0"/>
                  </a:lnTo>
                </a:path>
              </a:pathLst>
            </a:custGeom>
            <a:ln w="1944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745566" y="4614602"/>
            <a:ext cx="201930" cy="1130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60"/>
              </a:lnSpc>
            </a:pPr>
            <a:r>
              <a:rPr sz="135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09436" y="4443615"/>
            <a:ext cx="0" cy="348615"/>
          </a:xfrm>
          <a:custGeom>
            <a:avLst/>
            <a:gdLst/>
            <a:ahLst/>
            <a:cxnLst/>
            <a:rect l="l" t="t" r="r" b="b"/>
            <a:pathLst>
              <a:path h="348614">
                <a:moveTo>
                  <a:pt x="0" y="348068"/>
                </a:moveTo>
                <a:lnTo>
                  <a:pt x="0" y="0"/>
                </a:lnTo>
              </a:path>
            </a:pathLst>
          </a:custGeom>
          <a:ln w="1944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745566" y="5484793"/>
            <a:ext cx="201930" cy="1130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60"/>
              </a:lnSpc>
            </a:pPr>
            <a:r>
              <a:rPr sz="135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09436" y="5313807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040"/>
                </a:lnTo>
              </a:path>
            </a:pathLst>
          </a:custGeom>
          <a:ln w="1944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047355" y="4508194"/>
            <a:ext cx="890269" cy="655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730"/>
              </a:lnSpc>
              <a:spcBef>
                <a:spcPts val="135"/>
              </a:spcBef>
            </a:pPr>
            <a:r>
              <a:rPr sz="2400" b="1" spc="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D2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190"/>
              </a:lnSpc>
            </a:pPr>
            <a:r>
              <a:rPr sz="195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1N4097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639634" y="4781842"/>
            <a:ext cx="391160" cy="368300"/>
            <a:chOff x="7639634" y="4781842"/>
            <a:chExt cx="391160" cy="368300"/>
          </a:xfrm>
        </p:grpSpPr>
        <p:sp>
          <p:nvSpPr>
            <p:cNvPr id="25" name="object 25"/>
            <p:cNvSpPr/>
            <p:nvPr/>
          </p:nvSpPr>
          <p:spPr>
            <a:xfrm>
              <a:off x="7688580" y="4888382"/>
              <a:ext cx="293370" cy="251460"/>
            </a:xfrm>
            <a:custGeom>
              <a:avLst/>
              <a:gdLst/>
              <a:ahLst/>
              <a:cxnLst/>
              <a:rect l="l" t="t" r="r" b="b"/>
              <a:pathLst>
                <a:path w="293370" h="251460">
                  <a:moveTo>
                    <a:pt x="293268" y="251383"/>
                  </a:moveTo>
                  <a:lnTo>
                    <a:pt x="0" y="251383"/>
                  </a:lnTo>
                  <a:lnTo>
                    <a:pt x="156413" y="0"/>
                  </a:lnTo>
                  <a:lnTo>
                    <a:pt x="293268" y="25138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649476" y="4791684"/>
              <a:ext cx="371475" cy="348615"/>
            </a:xfrm>
            <a:custGeom>
              <a:avLst/>
              <a:gdLst/>
              <a:ahLst/>
              <a:cxnLst/>
              <a:rect l="l" t="t" r="r" b="b"/>
              <a:pathLst>
                <a:path w="371475" h="348614">
                  <a:moveTo>
                    <a:pt x="39103" y="348081"/>
                  </a:moveTo>
                  <a:lnTo>
                    <a:pt x="332371" y="348081"/>
                  </a:lnTo>
                  <a:lnTo>
                    <a:pt x="195516" y="96697"/>
                  </a:lnTo>
                  <a:lnTo>
                    <a:pt x="39103" y="348081"/>
                  </a:lnTo>
                </a:path>
                <a:path w="371475" h="348614">
                  <a:moveTo>
                    <a:pt x="195516" y="348081"/>
                  </a:moveTo>
                  <a:lnTo>
                    <a:pt x="195516" y="0"/>
                  </a:lnTo>
                </a:path>
                <a:path w="371475" h="348614">
                  <a:moveTo>
                    <a:pt x="58661" y="96697"/>
                  </a:moveTo>
                  <a:lnTo>
                    <a:pt x="312813" y="96697"/>
                  </a:lnTo>
                </a:path>
                <a:path w="371475" h="348614">
                  <a:moveTo>
                    <a:pt x="58661" y="96697"/>
                  </a:moveTo>
                  <a:lnTo>
                    <a:pt x="0" y="174040"/>
                  </a:lnTo>
                </a:path>
                <a:path w="371475" h="348614">
                  <a:moveTo>
                    <a:pt x="312813" y="96697"/>
                  </a:moveTo>
                  <a:lnTo>
                    <a:pt x="371475" y="19342"/>
                  </a:lnTo>
                </a:path>
              </a:pathLst>
            </a:custGeom>
            <a:ln w="1944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681122" y="4614602"/>
            <a:ext cx="201930" cy="1130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60"/>
              </a:lnSpc>
            </a:pPr>
            <a:r>
              <a:rPr sz="135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44993" y="4443615"/>
            <a:ext cx="0" cy="348615"/>
          </a:xfrm>
          <a:custGeom>
            <a:avLst/>
            <a:gdLst/>
            <a:ahLst/>
            <a:cxnLst/>
            <a:rect l="l" t="t" r="r" b="b"/>
            <a:pathLst>
              <a:path h="348614">
                <a:moveTo>
                  <a:pt x="0" y="348068"/>
                </a:moveTo>
                <a:lnTo>
                  <a:pt x="0" y="0"/>
                </a:lnTo>
              </a:path>
            </a:pathLst>
          </a:custGeom>
          <a:ln w="1944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681122" y="5310752"/>
            <a:ext cx="201930" cy="1130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60"/>
              </a:lnSpc>
            </a:pPr>
            <a:r>
              <a:rPr sz="135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844993" y="5139766"/>
            <a:ext cx="0" cy="348615"/>
          </a:xfrm>
          <a:custGeom>
            <a:avLst/>
            <a:gdLst/>
            <a:ahLst/>
            <a:cxnLst/>
            <a:rect l="l" t="t" r="r" b="b"/>
            <a:pathLst>
              <a:path h="348614">
                <a:moveTo>
                  <a:pt x="0" y="0"/>
                </a:moveTo>
                <a:lnTo>
                  <a:pt x="0" y="348081"/>
                </a:lnTo>
              </a:path>
            </a:pathLst>
          </a:custGeom>
          <a:ln w="1944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1131" y="647700"/>
            <a:ext cx="3718560" cy="3718560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850" y="188913"/>
            <a:ext cx="7412038" cy="320675"/>
          </a:xfrm>
        </p:spPr>
        <p:txBody>
          <a:bodyPr>
            <a:normAutofit fontScale="90000"/>
          </a:bodyPr>
          <a:lstStyle/>
          <a:p>
            <a:r>
              <a:rPr lang="en-US" altLang="zh-CN" sz="1800" smtClean="0">
                <a:latin typeface="宋体" panose="02010600030101010101" pitchFamily="2" charset="-122"/>
              </a:rPr>
              <a:t>4</a:t>
            </a:r>
            <a:r>
              <a:rPr lang="zh-CN" altLang="en-GB" sz="1800" smtClean="0">
                <a:latin typeface="宋体" panose="02010600030101010101" pitchFamily="2" charset="-122"/>
              </a:rPr>
              <a:t>.</a:t>
            </a:r>
            <a:r>
              <a:rPr lang="zh-CN" altLang="en-US" sz="1800" smtClean="0">
                <a:latin typeface="宋体" panose="02010600030101010101" pitchFamily="2" charset="-122"/>
              </a:rPr>
              <a:t>电压串联负反馈对输入电阻的影响</a:t>
            </a:r>
            <a:endParaRPr lang="zh-CN" altLang="en-US" sz="1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2990" y="836930"/>
            <a:ext cx="6533515" cy="2788920"/>
          </a:xfrm>
        </p:spPr>
        <p:txBody>
          <a:bodyPr/>
          <a:lstStyle/>
          <a:p>
            <a:pPr algn="just"/>
            <a:r>
              <a:rPr lang="zh-CN" altLang="en-US" smtClean="0">
                <a:latin typeface="宋体" panose="02010600030101010101" pitchFamily="2" charset="-122"/>
              </a:rPr>
              <a:t>输入信号</a:t>
            </a:r>
            <a:r>
              <a:rPr lang="en-US" altLang="zh-CN" smtClean="0">
                <a:latin typeface="宋体" panose="02010600030101010101" pitchFamily="2" charset="-122"/>
              </a:rPr>
              <a:t>Vs</a:t>
            </a:r>
            <a:r>
              <a:rPr lang="zh-CN" altLang="en-US" smtClean="0">
                <a:latin typeface="宋体" panose="02010600030101010101" pitchFamily="2" charset="-122"/>
              </a:rPr>
              <a:t>从</a:t>
            </a:r>
            <a:r>
              <a:rPr lang="en-US" altLang="zh-CN" smtClean="0">
                <a:latin typeface="宋体" panose="02010600030101010101" pitchFamily="2" charset="-122"/>
              </a:rPr>
              <a:t>G</a:t>
            </a:r>
            <a:r>
              <a:rPr lang="zh-CN" altLang="en-US" smtClean="0">
                <a:latin typeface="宋体" panose="02010600030101010101" pitchFamily="2" charset="-122"/>
              </a:rPr>
              <a:t>端输入，</a:t>
            </a:r>
            <a:r>
              <a:rPr lang="en-US" altLang="zh-CN" smtClean="0">
                <a:latin typeface="宋体" panose="02010600030101010101" pitchFamily="2" charset="-122"/>
              </a:rPr>
              <a:t>f=1KHz</a:t>
            </a:r>
            <a:r>
              <a:rPr lang="zh-CN" altLang="en-US" smtClean="0">
                <a:latin typeface="宋体" panose="02010600030101010101" pitchFamily="2" charset="-122"/>
              </a:rPr>
              <a:t>，调节输入信号。使</a:t>
            </a:r>
            <a:r>
              <a:rPr lang="en-US" altLang="zh-CN" smtClean="0">
                <a:latin typeface="宋体" panose="02010600030101010101" pitchFamily="2" charset="-122"/>
                <a:sym typeface="+mn-ea"/>
              </a:rPr>
              <a:t>Ui_1</a:t>
            </a:r>
            <a:r>
              <a:rPr lang="zh-CN" altLang="en-US" smtClean="0">
                <a:latin typeface="宋体" panose="02010600030101010101" pitchFamily="2" charset="-122"/>
                <a:sym typeface="+mn-ea"/>
              </a:rPr>
              <a:t>为</a:t>
            </a:r>
            <a:r>
              <a:rPr lang="en-US" altLang="zh-CN" smtClean="0">
                <a:latin typeface="宋体" panose="02010600030101010101" pitchFamily="2" charset="-122"/>
              </a:rPr>
              <a:t>5mV</a:t>
            </a:r>
            <a:r>
              <a:rPr lang="zh-CN" altLang="en-US" smtClean="0">
                <a:latin typeface="宋体" panose="02010600030101010101" pitchFamily="2" charset="-122"/>
              </a:rPr>
              <a:t>，测量有、无反馈时的</a:t>
            </a:r>
            <a:r>
              <a:rPr lang="en-US" altLang="zh-CN" smtClean="0">
                <a:latin typeface="宋体" panose="02010600030101010101" pitchFamily="2" charset="-122"/>
              </a:rPr>
              <a:t>Vs</a:t>
            </a:r>
            <a:r>
              <a:rPr lang="zh-CN" altLang="en-US" smtClean="0">
                <a:latin typeface="宋体" panose="02010600030101010101" pitchFamily="2" charset="-122"/>
              </a:rPr>
              <a:t>值。并测量</a:t>
            </a:r>
            <a:r>
              <a:rPr lang="en-US" altLang="zh-CN" smtClean="0">
                <a:latin typeface="宋体" panose="02010600030101010101" pitchFamily="2" charset="-122"/>
              </a:rPr>
              <a:t>G</a:t>
            </a:r>
            <a:r>
              <a:rPr lang="zh-CN" altLang="en-US" smtClean="0">
                <a:latin typeface="宋体" panose="02010600030101010101" pitchFamily="2" charset="-122"/>
              </a:rPr>
              <a:t>与</a:t>
            </a:r>
            <a:r>
              <a:rPr lang="en-US" altLang="zh-CN" smtClean="0">
                <a:latin typeface="宋体" panose="02010600030101010101" pitchFamily="2" charset="-122"/>
              </a:rPr>
              <a:t>Ui_1</a:t>
            </a:r>
            <a:r>
              <a:rPr lang="zh-CN" altLang="en-US" smtClean="0">
                <a:latin typeface="宋体" panose="02010600030101010101" pitchFamily="2" charset="-122"/>
              </a:rPr>
              <a:t>之间电阻</a:t>
            </a:r>
            <a:r>
              <a:rPr lang="en-US" altLang="zh-CN" smtClean="0">
                <a:latin typeface="宋体" panose="02010600030101010101" pitchFamily="2" charset="-122"/>
              </a:rPr>
              <a:t>R</a:t>
            </a:r>
            <a:r>
              <a:rPr lang="zh-CN" altLang="en-US" smtClean="0">
                <a:latin typeface="宋体" panose="02010600030101010101" pitchFamily="2" charset="-122"/>
              </a:rPr>
              <a:t>，计算出有、无反馈时的输入电阻。</a:t>
            </a:r>
            <a:endParaRPr lang="zh-CN" altLang="en-US" smtClean="0">
              <a:cs typeface="Times New Roman" panose="02020603050405020304" pitchFamily="18" charset="0"/>
            </a:endParaRPr>
          </a:p>
          <a:p>
            <a:endParaRPr lang="zh-CN" altLang="en-US" smtClean="0"/>
          </a:p>
        </p:txBody>
      </p:sp>
      <p:grpSp>
        <p:nvGrpSpPr>
          <p:cNvPr id="54276" name="Group 4"/>
          <p:cNvGrpSpPr/>
          <p:nvPr/>
        </p:nvGrpSpPr>
        <p:grpSpPr bwMode="auto">
          <a:xfrm>
            <a:off x="2208213" y="3500438"/>
            <a:ext cx="7620000" cy="1752600"/>
            <a:chOff x="-3" y="-3"/>
            <a:chExt cx="2808" cy="1314"/>
          </a:xfrm>
        </p:grpSpPr>
        <p:grpSp>
          <p:nvGrpSpPr>
            <p:cNvPr id="54277" name="Group 5"/>
            <p:cNvGrpSpPr/>
            <p:nvPr/>
          </p:nvGrpSpPr>
          <p:grpSpPr bwMode="auto">
            <a:xfrm>
              <a:off x="0" y="0"/>
              <a:ext cx="2802" cy="1308"/>
              <a:chOff x="0" y="0"/>
              <a:chExt cx="2802" cy="1308"/>
            </a:xfrm>
          </p:grpSpPr>
          <p:grpSp>
            <p:nvGrpSpPr>
              <p:cNvPr id="54279" name="Group 6"/>
              <p:cNvGrpSpPr/>
              <p:nvPr/>
            </p:nvGrpSpPr>
            <p:grpSpPr bwMode="auto">
              <a:xfrm>
                <a:off x="0" y="0"/>
                <a:ext cx="522" cy="654"/>
                <a:chOff x="0" y="0"/>
                <a:chExt cx="522" cy="654"/>
              </a:xfrm>
            </p:grpSpPr>
            <p:sp>
              <p:nvSpPr>
                <p:cNvPr id="54334" name="Rectangle 7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436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35" name="Rectangle 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22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80" name="Group 9"/>
              <p:cNvGrpSpPr/>
              <p:nvPr/>
            </p:nvGrpSpPr>
            <p:grpSpPr bwMode="auto">
              <a:xfrm>
                <a:off x="522" y="0"/>
                <a:ext cx="404" cy="654"/>
                <a:chOff x="522" y="0"/>
                <a:chExt cx="404" cy="654"/>
              </a:xfrm>
            </p:grpSpPr>
            <p:sp>
              <p:nvSpPr>
                <p:cNvPr id="54332" name="Rectangle 10"/>
                <p:cNvSpPr>
                  <a:spLocks noChangeArrowheads="1"/>
                </p:cNvSpPr>
                <p:nvPr/>
              </p:nvSpPr>
              <p:spPr bwMode="auto">
                <a:xfrm>
                  <a:off x="565" y="0"/>
                  <a:ext cx="318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r>
                    <a:rPr lang="en-GB" altLang="zh-CN" sz="2000" b="0">
                      <a:latin typeface="宋体" panose="02010600030101010101" pitchFamily="2" charset="-122"/>
                    </a:rPr>
                    <a:t>V</a:t>
                  </a:r>
                  <a:r>
                    <a:rPr lang="en-GB" altLang="zh-CN" sz="2000" b="0" baseline="-30000">
                      <a:latin typeface="宋体" panose="02010600030101010101" pitchFamily="2" charset="-122"/>
                    </a:rPr>
                    <a:t>S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(mV)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33" name="Rectangle 11"/>
                <p:cNvSpPr>
                  <a:spLocks noChangeArrowheads="1"/>
                </p:cNvSpPr>
                <p:nvPr/>
              </p:nvSpPr>
              <p:spPr bwMode="auto">
                <a:xfrm>
                  <a:off x="522" y="0"/>
                  <a:ext cx="404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81" name="Group 12"/>
              <p:cNvGrpSpPr/>
              <p:nvPr/>
            </p:nvGrpSpPr>
            <p:grpSpPr bwMode="auto">
              <a:xfrm>
                <a:off x="926" y="0"/>
                <a:ext cx="466" cy="654"/>
                <a:chOff x="926" y="0"/>
                <a:chExt cx="466" cy="654"/>
              </a:xfrm>
            </p:grpSpPr>
            <p:sp>
              <p:nvSpPr>
                <p:cNvPr id="54330" name="Rectangle 13"/>
                <p:cNvSpPr>
                  <a:spLocks noChangeArrowheads="1"/>
                </p:cNvSpPr>
                <p:nvPr/>
              </p:nvSpPr>
              <p:spPr bwMode="auto">
                <a:xfrm>
                  <a:off x="969" y="0"/>
                  <a:ext cx="380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r>
                    <a:rPr lang="en-US" altLang="en-GB" sz="2000" b="0">
                      <a:latin typeface="宋体" panose="02010600030101010101" pitchFamily="2" charset="-122"/>
                    </a:rPr>
                    <a:t>R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(K</a:t>
                  </a:r>
                  <a:r>
                    <a:rPr lang="en-US" altLang="zh-CN" sz="2000" b="0">
                      <a:latin typeface="宋体" panose="02010600030101010101" pitchFamily="2" charset="-122"/>
                    </a:rPr>
                    <a:t>Ω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)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31" name="Rectangle 14"/>
                <p:cNvSpPr>
                  <a:spLocks noChangeArrowheads="1"/>
                </p:cNvSpPr>
                <p:nvPr/>
              </p:nvSpPr>
              <p:spPr bwMode="auto">
                <a:xfrm>
                  <a:off x="926" y="0"/>
                  <a:ext cx="466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82" name="Group 15"/>
              <p:cNvGrpSpPr/>
              <p:nvPr/>
            </p:nvGrpSpPr>
            <p:grpSpPr bwMode="auto">
              <a:xfrm>
                <a:off x="1392" y="0"/>
                <a:ext cx="518" cy="654"/>
                <a:chOff x="1392" y="0"/>
                <a:chExt cx="518" cy="654"/>
              </a:xfrm>
            </p:grpSpPr>
            <p:sp>
              <p:nvSpPr>
                <p:cNvPr id="54328" name="Rectangle 16"/>
                <p:cNvSpPr>
                  <a:spLocks noChangeArrowheads="1"/>
                </p:cNvSpPr>
                <p:nvPr/>
              </p:nvSpPr>
              <p:spPr bwMode="auto">
                <a:xfrm>
                  <a:off x="1435" y="0"/>
                  <a:ext cx="432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r>
                    <a:rPr lang="en-GB" altLang="zh-CN" sz="2000" b="0">
                      <a:latin typeface="宋体" panose="02010600030101010101" pitchFamily="2" charset="-122"/>
                    </a:rPr>
                    <a:t>r</a:t>
                  </a:r>
                  <a:r>
                    <a:rPr lang="en-GB" altLang="zh-CN" sz="2000" b="0" baseline="-30000">
                      <a:latin typeface="宋体" panose="02010600030101010101" pitchFamily="2" charset="-122"/>
                    </a:rPr>
                    <a:t>i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(K</a:t>
                  </a:r>
                  <a:r>
                    <a:rPr lang="en-US" altLang="zh-CN" sz="2000" b="0">
                      <a:latin typeface="宋体" panose="02010600030101010101" pitchFamily="2" charset="-122"/>
                    </a:rPr>
                    <a:t>Ω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)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29" name="Rectangle 17"/>
                <p:cNvSpPr>
                  <a:spLocks noChangeArrowheads="1"/>
                </p:cNvSpPr>
                <p:nvPr/>
              </p:nvSpPr>
              <p:spPr bwMode="auto">
                <a:xfrm>
                  <a:off x="1392" y="0"/>
                  <a:ext cx="518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83" name="Group 18"/>
              <p:cNvGrpSpPr/>
              <p:nvPr/>
            </p:nvGrpSpPr>
            <p:grpSpPr bwMode="auto">
              <a:xfrm>
                <a:off x="1910" y="0"/>
                <a:ext cx="892" cy="327"/>
                <a:chOff x="1910" y="0"/>
                <a:chExt cx="892" cy="327"/>
              </a:xfrm>
            </p:grpSpPr>
            <p:sp>
              <p:nvSpPr>
                <p:cNvPr id="54326" name="Rectangle 19"/>
                <p:cNvSpPr>
                  <a:spLocks noChangeArrowheads="1"/>
                </p:cNvSpPr>
                <p:nvPr/>
              </p:nvSpPr>
              <p:spPr bwMode="auto">
                <a:xfrm>
                  <a:off x="1953" y="0"/>
                  <a:ext cx="80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r>
                    <a:rPr lang="en-GB" altLang="zh-CN" sz="2000" b="0">
                      <a:latin typeface="宋体" panose="02010600030101010101" pitchFamily="2" charset="-122"/>
                    </a:rPr>
                    <a:t>r</a:t>
                  </a:r>
                  <a:r>
                    <a:rPr lang="en-GB" altLang="zh-CN" sz="2000" b="0" baseline="-30000">
                      <a:latin typeface="宋体" panose="02010600030101010101" pitchFamily="2" charset="-122"/>
                    </a:rPr>
                    <a:t>iF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(K</a:t>
                  </a:r>
                  <a:r>
                    <a:rPr lang="en-US" altLang="zh-CN" sz="2000" b="0">
                      <a:latin typeface="宋体" panose="02010600030101010101" pitchFamily="2" charset="-122"/>
                    </a:rPr>
                    <a:t>Ω</a:t>
                  </a:r>
                  <a:r>
                    <a:rPr lang="en-GB" altLang="zh-CN" sz="2000" b="0">
                      <a:latin typeface="宋体" panose="02010600030101010101" pitchFamily="2" charset="-122"/>
                    </a:rPr>
                    <a:t>)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27" name="Rectangle 20"/>
                <p:cNvSpPr>
                  <a:spLocks noChangeArrowheads="1"/>
                </p:cNvSpPr>
                <p:nvPr/>
              </p:nvSpPr>
              <p:spPr bwMode="auto">
                <a:xfrm>
                  <a:off x="1910" y="0"/>
                  <a:ext cx="89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84" name="Group 21"/>
              <p:cNvGrpSpPr/>
              <p:nvPr/>
            </p:nvGrpSpPr>
            <p:grpSpPr bwMode="auto">
              <a:xfrm>
                <a:off x="1910" y="327"/>
                <a:ext cx="446" cy="327"/>
                <a:chOff x="1910" y="327"/>
                <a:chExt cx="446" cy="327"/>
              </a:xfrm>
            </p:grpSpPr>
            <p:sp>
              <p:nvSpPr>
                <p:cNvPr id="54324" name="Rectangle 22"/>
                <p:cNvSpPr>
                  <a:spLocks noChangeArrowheads="1"/>
                </p:cNvSpPr>
                <p:nvPr/>
              </p:nvSpPr>
              <p:spPr bwMode="auto">
                <a:xfrm>
                  <a:off x="1953" y="327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b="0">
                      <a:latin typeface="宋体" panose="02010600030101010101" pitchFamily="2" charset="-122"/>
                    </a:rPr>
                    <a:t>计算值</a:t>
                  </a:r>
                  <a:endParaRPr lang="zh-CN" altLang="en-US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25" name="Rectangle 23"/>
                <p:cNvSpPr>
                  <a:spLocks noChangeArrowheads="1"/>
                </p:cNvSpPr>
                <p:nvPr/>
              </p:nvSpPr>
              <p:spPr bwMode="auto">
                <a:xfrm>
                  <a:off x="1910" y="327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85" name="Group 24"/>
              <p:cNvGrpSpPr/>
              <p:nvPr/>
            </p:nvGrpSpPr>
            <p:grpSpPr bwMode="auto">
              <a:xfrm>
                <a:off x="2356" y="327"/>
                <a:ext cx="446" cy="327"/>
                <a:chOff x="2356" y="327"/>
                <a:chExt cx="446" cy="327"/>
              </a:xfrm>
            </p:grpSpPr>
            <p:sp>
              <p:nvSpPr>
                <p:cNvPr id="54322" name="Rectangle 25"/>
                <p:cNvSpPr>
                  <a:spLocks noChangeArrowheads="1"/>
                </p:cNvSpPr>
                <p:nvPr/>
              </p:nvSpPr>
              <p:spPr bwMode="auto">
                <a:xfrm>
                  <a:off x="2399" y="327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b="0">
                      <a:latin typeface="宋体" panose="02010600030101010101" pitchFamily="2" charset="-122"/>
                    </a:rPr>
                    <a:t>实测值</a:t>
                  </a:r>
                  <a:endParaRPr lang="zh-CN" altLang="en-US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23" name="Rectangle 26"/>
                <p:cNvSpPr>
                  <a:spLocks noChangeArrowheads="1"/>
                </p:cNvSpPr>
                <p:nvPr/>
              </p:nvSpPr>
              <p:spPr bwMode="auto">
                <a:xfrm>
                  <a:off x="2356" y="327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86" name="Group 27"/>
              <p:cNvGrpSpPr/>
              <p:nvPr/>
            </p:nvGrpSpPr>
            <p:grpSpPr bwMode="auto">
              <a:xfrm>
                <a:off x="0" y="654"/>
                <a:ext cx="522" cy="327"/>
                <a:chOff x="0" y="654"/>
                <a:chExt cx="522" cy="327"/>
              </a:xfrm>
            </p:grpSpPr>
            <p:sp>
              <p:nvSpPr>
                <p:cNvPr id="54320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654"/>
                  <a:ext cx="43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宋体" panose="02010600030101010101" pitchFamily="2" charset="-122"/>
                    </a:rPr>
                    <a:t>无反馈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21" name="Rectangle 29"/>
                <p:cNvSpPr>
                  <a:spLocks noChangeArrowheads="1"/>
                </p:cNvSpPr>
                <p:nvPr/>
              </p:nvSpPr>
              <p:spPr bwMode="auto">
                <a:xfrm>
                  <a:off x="0" y="654"/>
                  <a:ext cx="52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87" name="Group 30"/>
              <p:cNvGrpSpPr/>
              <p:nvPr/>
            </p:nvGrpSpPr>
            <p:grpSpPr bwMode="auto">
              <a:xfrm>
                <a:off x="522" y="654"/>
                <a:ext cx="404" cy="327"/>
                <a:chOff x="522" y="654"/>
                <a:chExt cx="404" cy="327"/>
              </a:xfrm>
            </p:grpSpPr>
            <p:sp>
              <p:nvSpPr>
                <p:cNvPr id="54318" name="Rectangle 31"/>
                <p:cNvSpPr>
                  <a:spLocks noChangeArrowheads="1"/>
                </p:cNvSpPr>
                <p:nvPr/>
              </p:nvSpPr>
              <p:spPr bwMode="auto">
                <a:xfrm>
                  <a:off x="565" y="654"/>
                  <a:ext cx="31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19" name="Rectangle 32"/>
                <p:cNvSpPr>
                  <a:spLocks noChangeArrowheads="1"/>
                </p:cNvSpPr>
                <p:nvPr/>
              </p:nvSpPr>
              <p:spPr bwMode="auto">
                <a:xfrm>
                  <a:off x="522" y="654"/>
                  <a:ext cx="404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88" name="Group 33"/>
              <p:cNvGrpSpPr/>
              <p:nvPr/>
            </p:nvGrpSpPr>
            <p:grpSpPr bwMode="auto">
              <a:xfrm>
                <a:off x="926" y="654"/>
                <a:ext cx="466" cy="327"/>
                <a:chOff x="926" y="654"/>
                <a:chExt cx="466" cy="327"/>
              </a:xfrm>
            </p:grpSpPr>
            <p:sp>
              <p:nvSpPr>
                <p:cNvPr id="54316" name="Rectangle 34"/>
                <p:cNvSpPr>
                  <a:spLocks noChangeArrowheads="1"/>
                </p:cNvSpPr>
                <p:nvPr/>
              </p:nvSpPr>
              <p:spPr bwMode="auto">
                <a:xfrm>
                  <a:off x="969" y="654"/>
                  <a:ext cx="38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r>
                    <a:rPr lang="en-US" altLang="zh-CN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5.1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17" name="Rectangle 35"/>
                <p:cNvSpPr>
                  <a:spLocks noChangeArrowheads="1"/>
                </p:cNvSpPr>
                <p:nvPr/>
              </p:nvSpPr>
              <p:spPr bwMode="auto">
                <a:xfrm>
                  <a:off x="926" y="654"/>
                  <a:ext cx="46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89" name="Group 36"/>
              <p:cNvGrpSpPr/>
              <p:nvPr/>
            </p:nvGrpSpPr>
            <p:grpSpPr bwMode="auto">
              <a:xfrm>
                <a:off x="1392" y="654"/>
                <a:ext cx="518" cy="327"/>
                <a:chOff x="1392" y="654"/>
                <a:chExt cx="518" cy="327"/>
              </a:xfrm>
            </p:grpSpPr>
            <p:sp>
              <p:nvSpPr>
                <p:cNvPr id="54314" name="Rectangle 37"/>
                <p:cNvSpPr>
                  <a:spLocks noChangeArrowheads="1"/>
                </p:cNvSpPr>
                <p:nvPr/>
              </p:nvSpPr>
              <p:spPr bwMode="auto">
                <a:xfrm>
                  <a:off x="1435" y="654"/>
                  <a:ext cx="43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15" name="Rectangle 38"/>
                <p:cNvSpPr>
                  <a:spLocks noChangeArrowheads="1"/>
                </p:cNvSpPr>
                <p:nvPr/>
              </p:nvSpPr>
              <p:spPr bwMode="auto">
                <a:xfrm>
                  <a:off x="1392" y="654"/>
                  <a:ext cx="518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90" name="Group 39"/>
              <p:cNvGrpSpPr/>
              <p:nvPr/>
            </p:nvGrpSpPr>
            <p:grpSpPr bwMode="auto">
              <a:xfrm>
                <a:off x="1910" y="654"/>
                <a:ext cx="446" cy="327"/>
                <a:chOff x="1910" y="654"/>
                <a:chExt cx="446" cy="327"/>
              </a:xfrm>
            </p:grpSpPr>
            <p:sp>
              <p:nvSpPr>
                <p:cNvPr id="54312" name="Rectangle 40"/>
                <p:cNvSpPr>
                  <a:spLocks noChangeArrowheads="1"/>
                </p:cNvSpPr>
                <p:nvPr/>
              </p:nvSpPr>
              <p:spPr bwMode="auto">
                <a:xfrm>
                  <a:off x="1953" y="654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2000" b="0">
                      <a:latin typeface="宋体" panose="02010600030101010101" pitchFamily="2" charset="-122"/>
                    </a:rPr>
                    <a:t>/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13" name="Rectangle 41"/>
                <p:cNvSpPr>
                  <a:spLocks noChangeArrowheads="1"/>
                </p:cNvSpPr>
                <p:nvPr/>
              </p:nvSpPr>
              <p:spPr bwMode="auto">
                <a:xfrm>
                  <a:off x="1910" y="654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91" name="Group 42"/>
              <p:cNvGrpSpPr/>
              <p:nvPr/>
            </p:nvGrpSpPr>
            <p:grpSpPr bwMode="auto">
              <a:xfrm>
                <a:off x="2356" y="654"/>
                <a:ext cx="446" cy="327"/>
                <a:chOff x="2356" y="654"/>
                <a:chExt cx="446" cy="327"/>
              </a:xfrm>
            </p:grpSpPr>
            <p:sp>
              <p:nvSpPr>
                <p:cNvPr id="54310" name="Rectangle 43"/>
                <p:cNvSpPr>
                  <a:spLocks noChangeArrowheads="1"/>
                </p:cNvSpPr>
                <p:nvPr/>
              </p:nvSpPr>
              <p:spPr bwMode="auto">
                <a:xfrm>
                  <a:off x="2399" y="654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2000" b="0">
                      <a:latin typeface="宋体" panose="02010600030101010101" pitchFamily="2" charset="-122"/>
                    </a:rPr>
                    <a:t>/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11" name="Rectangle 44"/>
                <p:cNvSpPr>
                  <a:spLocks noChangeArrowheads="1"/>
                </p:cNvSpPr>
                <p:nvPr/>
              </p:nvSpPr>
              <p:spPr bwMode="auto">
                <a:xfrm>
                  <a:off x="2356" y="654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92" name="Group 45"/>
              <p:cNvGrpSpPr/>
              <p:nvPr/>
            </p:nvGrpSpPr>
            <p:grpSpPr bwMode="auto">
              <a:xfrm>
                <a:off x="0" y="981"/>
                <a:ext cx="522" cy="327"/>
                <a:chOff x="0" y="981"/>
                <a:chExt cx="522" cy="327"/>
              </a:xfrm>
            </p:grpSpPr>
            <p:sp>
              <p:nvSpPr>
                <p:cNvPr id="54308" name="Rectangle 46"/>
                <p:cNvSpPr>
                  <a:spLocks noChangeArrowheads="1"/>
                </p:cNvSpPr>
                <p:nvPr/>
              </p:nvSpPr>
              <p:spPr bwMode="auto">
                <a:xfrm>
                  <a:off x="43" y="981"/>
                  <a:ext cx="43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宋体" panose="02010600030101010101" pitchFamily="2" charset="-122"/>
                    </a:rPr>
                    <a:t>有反馈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09" name="Rectangle 47"/>
                <p:cNvSpPr>
                  <a:spLocks noChangeArrowheads="1"/>
                </p:cNvSpPr>
                <p:nvPr/>
              </p:nvSpPr>
              <p:spPr bwMode="auto">
                <a:xfrm>
                  <a:off x="0" y="981"/>
                  <a:ext cx="52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93" name="Group 48"/>
              <p:cNvGrpSpPr/>
              <p:nvPr/>
            </p:nvGrpSpPr>
            <p:grpSpPr bwMode="auto">
              <a:xfrm>
                <a:off x="522" y="981"/>
                <a:ext cx="404" cy="327"/>
                <a:chOff x="522" y="981"/>
                <a:chExt cx="404" cy="327"/>
              </a:xfrm>
            </p:grpSpPr>
            <p:sp>
              <p:nvSpPr>
                <p:cNvPr id="54306" name="Rectangle 49"/>
                <p:cNvSpPr>
                  <a:spLocks noChangeArrowheads="1"/>
                </p:cNvSpPr>
                <p:nvPr/>
              </p:nvSpPr>
              <p:spPr bwMode="auto">
                <a:xfrm>
                  <a:off x="565" y="981"/>
                  <a:ext cx="31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07" name="Rectangle 50"/>
                <p:cNvSpPr>
                  <a:spLocks noChangeArrowheads="1"/>
                </p:cNvSpPr>
                <p:nvPr/>
              </p:nvSpPr>
              <p:spPr bwMode="auto">
                <a:xfrm>
                  <a:off x="522" y="981"/>
                  <a:ext cx="404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94" name="Group 51"/>
              <p:cNvGrpSpPr/>
              <p:nvPr/>
            </p:nvGrpSpPr>
            <p:grpSpPr bwMode="auto">
              <a:xfrm>
                <a:off x="926" y="981"/>
                <a:ext cx="466" cy="327"/>
                <a:chOff x="926" y="981"/>
                <a:chExt cx="466" cy="327"/>
              </a:xfrm>
            </p:grpSpPr>
            <p:sp>
              <p:nvSpPr>
                <p:cNvPr id="54304" name="Rectangle 52"/>
                <p:cNvSpPr>
                  <a:spLocks noChangeArrowheads="1"/>
                </p:cNvSpPr>
                <p:nvPr/>
              </p:nvSpPr>
              <p:spPr bwMode="auto">
                <a:xfrm>
                  <a:off x="969" y="981"/>
                  <a:ext cx="38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en-US" altLang="zh-CN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5.1</a:t>
                  </a:r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05" name="Rectangle 53"/>
                <p:cNvSpPr>
                  <a:spLocks noChangeArrowheads="1"/>
                </p:cNvSpPr>
                <p:nvPr/>
              </p:nvSpPr>
              <p:spPr bwMode="auto">
                <a:xfrm>
                  <a:off x="926" y="981"/>
                  <a:ext cx="46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95" name="Group 54"/>
              <p:cNvGrpSpPr/>
              <p:nvPr/>
            </p:nvGrpSpPr>
            <p:grpSpPr bwMode="auto">
              <a:xfrm>
                <a:off x="1392" y="981"/>
                <a:ext cx="518" cy="327"/>
                <a:chOff x="1392" y="981"/>
                <a:chExt cx="518" cy="327"/>
              </a:xfrm>
            </p:grpSpPr>
            <p:sp>
              <p:nvSpPr>
                <p:cNvPr id="54302" name="Rectangle 55"/>
                <p:cNvSpPr>
                  <a:spLocks noChangeArrowheads="1"/>
                </p:cNvSpPr>
                <p:nvPr/>
              </p:nvSpPr>
              <p:spPr bwMode="auto">
                <a:xfrm>
                  <a:off x="1435" y="981"/>
                  <a:ext cx="43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2000" b="0">
                      <a:latin typeface="宋体" panose="02010600030101010101" pitchFamily="2" charset="-122"/>
                    </a:rPr>
                    <a:t>/</a:t>
                  </a:r>
                  <a:endParaRPr lang="en-US" altLang="zh-CN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03" name="Rectangle 56"/>
                <p:cNvSpPr>
                  <a:spLocks noChangeArrowheads="1"/>
                </p:cNvSpPr>
                <p:nvPr/>
              </p:nvSpPr>
              <p:spPr bwMode="auto">
                <a:xfrm>
                  <a:off x="1392" y="981"/>
                  <a:ext cx="518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96" name="Group 57"/>
              <p:cNvGrpSpPr/>
              <p:nvPr/>
            </p:nvGrpSpPr>
            <p:grpSpPr bwMode="auto">
              <a:xfrm>
                <a:off x="1910" y="981"/>
                <a:ext cx="446" cy="327"/>
                <a:chOff x="1910" y="981"/>
                <a:chExt cx="446" cy="327"/>
              </a:xfrm>
            </p:grpSpPr>
            <p:sp>
              <p:nvSpPr>
                <p:cNvPr id="54300" name="Rectangle 58"/>
                <p:cNvSpPr>
                  <a:spLocks noChangeArrowheads="1"/>
                </p:cNvSpPr>
                <p:nvPr/>
              </p:nvSpPr>
              <p:spPr bwMode="auto">
                <a:xfrm>
                  <a:off x="1953" y="981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301" name="Rectangle 59"/>
                <p:cNvSpPr>
                  <a:spLocks noChangeArrowheads="1"/>
                </p:cNvSpPr>
                <p:nvPr/>
              </p:nvSpPr>
              <p:spPr bwMode="auto">
                <a:xfrm>
                  <a:off x="1910" y="981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297" name="Group 60"/>
              <p:cNvGrpSpPr/>
              <p:nvPr/>
            </p:nvGrpSpPr>
            <p:grpSpPr bwMode="auto">
              <a:xfrm>
                <a:off x="2356" y="981"/>
                <a:ext cx="446" cy="327"/>
                <a:chOff x="2356" y="981"/>
                <a:chExt cx="446" cy="327"/>
              </a:xfrm>
            </p:grpSpPr>
            <p:sp>
              <p:nvSpPr>
                <p:cNvPr id="54298" name="Rectangle 61"/>
                <p:cNvSpPr>
                  <a:spLocks noChangeArrowheads="1"/>
                </p:cNvSpPr>
                <p:nvPr/>
              </p:nvSpPr>
              <p:spPr bwMode="auto">
                <a:xfrm>
                  <a:off x="2399" y="981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20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20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20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29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56" y="981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4278" name="Rectangle 63"/>
            <p:cNvSpPr>
              <a:spLocks noChangeArrowheads="1"/>
            </p:cNvSpPr>
            <p:nvPr/>
          </p:nvSpPr>
          <p:spPr bwMode="auto">
            <a:xfrm>
              <a:off x="-3" y="-3"/>
              <a:ext cx="2808" cy="131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smtClean="0">
                <a:latin typeface="宋体" panose="02010600030101010101" pitchFamily="2" charset="-122"/>
              </a:rPr>
              <a:t>5.</a:t>
            </a:r>
            <a:r>
              <a:rPr lang="zh-CN" altLang="en-US" sz="1800" smtClean="0">
                <a:latin typeface="宋体" panose="02010600030101010101" pitchFamily="2" charset="-122"/>
              </a:rPr>
              <a:t>电压串联负反馈对输出电阻的影响</a:t>
            </a:r>
            <a:endParaRPr lang="zh-CN" altLang="en-US" sz="1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0460" y="1313815"/>
            <a:ext cx="8366760" cy="4759325"/>
          </a:xfrm>
        </p:spPr>
        <p:txBody>
          <a:bodyPr/>
          <a:lstStyle/>
          <a:p>
            <a:pPr algn="just"/>
            <a:r>
              <a:rPr lang="zh-CN" altLang="en-US" smtClean="0">
                <a:latin typeface="宋体" panose="02010600030101010101" pitchFamily="2" charset="-122"/>
              </a:rPr>
              <a:t> 输入信号</a:t>
            </a:r>
            <a:r>
              <a:rPr lang="en-US" altLang="zh-CN" smtClean="0">
                <a:latin typeface="宋体" panose="02010600030101010101" pitchFamily="2" charset="-122"/>
              </a:rPr>
              <a:t>V</a:t>
            </a:r>
            <a:r>
              <a:rPr lang="en-US" altLang="zh-CN" baseline="-30000" smtClean="0">
                <a:latin typeface="宋体" panose="02010600030101010101" pitchFamily="2" charset="-122"/>
              </a:rPr>
              <a:t>i</a:t>
            </a:r>
            <a:r>
              <a:rPr lang="zh-CN" altLang="en-US" smtClean="0">
                <a:latin typeface="宋体" panose="02010600030101010101" pitchFamily="2" charset="-122"/>
              </a:rPr>
              <a:t>＝</a:t>
            </a:r>
            <a:r>
              <a:rPr lang="en-US" altLang="zh-CN" smtClean="0">
                <a:latin typeface="宋体" panose="02010600030101010101" pitchFamily="2" charset="-122"/>
              </a:rPr>
              <a:t>5mV</a:t>
            </a:r>
            <a:r>
              <a:rPr lang="zh-CN" altLang="en-US" smtClean="0">
                <a:latin typeface="宋体" panose="02010600030101010101" pitchFamily="2" charset="-122"/>
              </a:rPr>
              <a:t>，</a:t>
            </a:r>
            <a:r>
              <a:rPr lang="en-US" altLang="zh-CN" smtClean="0">
                <a:latin typeface="宋体" panose="02010600030101010101" pitchFamily="2" charset="-122"/>
              </a:rPr>
              <a:t>f</a:t>
            </a:r>
            <a:r>
              <a:rPr lang="zh-CN" altLang="en-US" smtClean="0">
                <a:latin typeface="宋体" panose="02010600030101010101" pitchFamily="2" charset="-122"/>
              </a:rPr>
              <a:t>＝</a:t>
            </a:r>
            <a:r>
              <a:rPr lang="en-US" altLang="zh-CN" smtClean="0">
                <a:latin typeface="宋体" panose="02010600030101010101" pitchFamily="2" charset="-122"/>
              </a:rPr>
              <a:t>1KHz</a:t>
            </a:r>
            <a:r>
              <a:rPr lang="zh-CN" altLang="en-US" smtClean="0">
                <a:latin typeface="宋体" panose="02010600030101010101" pitchFamily="2" charset="-122"/>
              </a:rPr>
              <a:t>，在有、无反馈的情况下，分别</a:t>
            </a:r>
            <a:endParaRPr lang="zh-CN" altLang="en-US" smtClean="0">
              <a:latin typeface="宋体" panose="02010600030101010101" pitchFamily="2" charset="-122"/>
            </a:endParaRPr>
          </a:p>
          <a:p>
            <a:pPr marL="0" indent="0" algn="just">
              <a:buNone/>
            </a:pPr>
            <a:r>
              <a:rPr lang="zh-CN" altLang="en-US" smtClean="0">
                <a:latin typeface="宋体" panose="02010600030101010101" pitchFamily="2" charset="-122"/>
              </a:rPr>
              <a:t>测量空载和有载时的输出电压</a:t>
            </a:r>
            <a:r>
              <a:rPr lang="en-US" altLang="zh-CN" smtClean="0">
                <a:latin typeface="宋体" panose="02010600030101010101" pitchFamily="2" charset="-122"/>
              </a:rPr>
              <a:t>V</a:t>
            </a:r>
            <a:r>
              <a:rPr lang="en-US" altLang="zh-CN" baseline="-30000" smtClean="0">
                <a:latin typeface="宋体" panose="02010600030101010101" pitchFamily="2" charset="-122"/>
              </a:rPr>
              <a:t>O</a:t>
            </a:r>
            <a:r>
              <a:rPr lang="zh-CN" altLang="en-US" smtClean="0">
                <a:latin typeface="宋体" panose="02010600030101010101" pitchFamily="2" charset="-122"/>
              </a:rPr>
              <a:t>，根据测得的</a:t>
            </a:r>
            <a:r>
              <a:rPr lang="en-US" altLang="zh-CN" smtClean="0">
                <a:latin typeface="宋体" panose="02010600030101010101" pitchFamily="2" charset="-122"/>
              </a:rPr>
              <a:t>V</a:t>
            </a:r>
            <a:r>
              <a:rPr lang="en-US" altLang="zh-CN" baseline="-30000" smtClean="0">
                <a:latin typeface="宋体" panose="02010600030101010101" pitchFamily="2" charset="-122"/>
              </a:rPr>
              <a:t>O</a:t>
            </a:r>
            <a:r>
              <a:rPr lang="zh-CN" altLang="en-US" smtClean="0">
                <a:latin typeface="宋体" panose="02010600030101010101" pitchFamily="2" charset="-122"/>
              </a:rPr>
              <a:t>值求出输出电阻值。</a:t>
            </a:r>
            <a:endParaRPr lang="zh-CN" altLang="en-US" smtClean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</p:txBody>
      </p:sp>
      <p:grpSp>
        <p:nvGrpSpPr>
          <p:cNvPr id="55300" name="Group 4"/>
          <p:cNvGrpSpPr/>
          <p:nvPr/>
        </p:nvGrpSpPr>
        <p:grpSpPr bwMode="auto">
          <a:xfrm>
            <a:off x="1271270" y="3500755"/>
            <a:ext cx="7796530" cy="1447800"/>
            <a:chOff x="-3" y="-3"/>
            <a:chExt cx="3020" cy="1314"/>
          </a:xfrm>
        </p:grpSpPr>
        <p:grpSp>
          <p:nvGrpSpPr>
            <p:cNvPr id="55301" name="Group 5"/>
            <p:cNvGrpSpPr/>
            <p:nvPr/>
          </p:nvGrpSpPr>
          <p:grpSpPr bwMode="auto">
            <a:xfrm>
              <a:off x="0" y="0"/>
              <a:ext cx="3014" cy="1308"/>
              <a:chOff x="0" y="0"/>
              <a:chExt cx="3014" cy="1308"/>
            </a:xfrm>
          </p:grpSpPr>
          <p:grpSp>
            <p:nvGrpSpPr>
              <p:cNvPr id="55303" name="Group 6"/>
              <p:cNvGrpSpPr/>
              <p:nvPr/>
            </p:nvGrpSpPr>
            <p:grpSpPr bwMode="auto">
              <a:xfrm>
                <a:off x="0" y="0"/>
                <a:ext cx="522" cy="654"/>
                <a:chOff x="0" y="0"/>
                <a:chExt cx="522" cy="654"/>
              </a:xfrm>
            </p:grpSpPr>
            <p:sp>
              <p:nvSpPr>
                <p:cNvPr id="55358" name="Rectangle 7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436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ctr"/>
                  <a:r>
                    <a:rPr lang="zh-CN" altLang="en-US" sz="18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59" name="Rectangle 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22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04" name="Group 9"/>
              <p:cNvGrpSpPr/>
              <p:nvPr/>
            </p:nvGrpSpPr>
            <p:grpSpPr bwMode="auto">
              <a:xfrm>
                <a:off x="522" y="0"/>
                <a:ext cx="404" cy="654"/>
                <a:chOff x="522" y="0"/>
                <a:chExt cx="404" cy="654"/>
              </a:xfrm>
            </p:grpSpPr>
            <p:sp>
              <p:nvSpPr>
                <p:cNvPr id="55356" name="Rectangle 10"/>
                <p:cNvSpPr>
                  <a:spLocks noChangeArrowheads="1"/>
                </p:cNvSpPr>
                <p:nvPr/>
              </p:nvSpPr>
              <p:spPr bwMode="auto">
                <a:xfrm>
                  <a:off x="565" y="0"/>
                  <a:ext cx="318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ctr"/>
                  <a:r>
                    <a:rPr lang="en-GB" altLang="zh-CN" sz="1600" b="0">
                      <a:latin typeface="宋体" panose="02010600030101010101" pitchFamily="2" charset="-122"/>
                    </a:rPr>
                    <a:t>R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L</a:t>
                  </a:r>
                  <a:r>
                    <a:rPr lang="en-GB" altLang="zh-CN" sz="1600" b="0">
                      <a:latin typeface="宋体" panose="02010600030101010101" pitchFamily="2" charset="-122"/>
                    </a:rPr>
                    <a:t>＝∞</a:t>
                  </a:r>
                  <a:endParaRPr lang="zh-CN" altLang="en-US" sz="16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r>
                    <a:rPr lang="en-GB" altLang="zh-CN" sz="1600" b="0">
                      <a:latin typeface="宋体" panose="02010600030101010101" pitchFamily="2" charset="-122"/>
                    </a:rPr>
                    <a:t>V</a:t>
                  </a:r>
                  <a:r>
                    <a:rPr lang="en-GB" altLang="zh-CN" sz="1600" b="0" baseline="-30000">
                      <a:latin typeface="宋体" panose="02010600030101010101" pitchFamily="2" charset="-122"/>
                    </a:rPr>
                    <a:t>O</a:t>
                  </a:r>
                  <a:r>
                    <a:rPr lang="en-GB" altLang="zh-CN" sz="1600" b="0">
                      <a:latin typeface="宋体" panose="02010600030101010101" pitchFamily="2" charset="-122"/>
                    </a:rPr>
                    <a:t>(V)</a:t>
                  </a:r>
                  <a:endParaRPr lang="en-US" altLang="zh-CN" sz="16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16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57" name="Rectangle 11"/>
                <p:cNvSpPr>
                  <a:spLocks noChangeArrowheads="1"/>
                </p:cNvSpPr>
                <p:nvPr/>
              </p:nvSpPr>
              <p:spPr bwMode="auto">
                <a:xfrm>
                  <a:off x="522" y="0"/>
                  <a:ext cx="404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05" name="Group 12"/>
              <p:cNvGrpSpPr/>
              <p:nvPr/>
            </p:nvGrpSpPr>
            <p:grpSpPr bwMode="auto">
              <a:xfrm>
                <a:off x="926" y="0"/>
                <a:ext cx="628" cy="654"/>
                <a:chOff x="926" y="0"/>
                <a:chExt cx="628" cy="654"/>
              </a:xfrm>
            </p:grpSpPr>
            <p:sp>
              <p:nvSpPr>
                <p:cNvPr id="55354" name="Rectangle 13"/>
                <p:cNvSpPr>
                  <a:spLocks noChangeArrowheads="1"/>
                </p:cNvSpPr>
                <p:nvPr/>
              </p:nvSpPr>
              <p:spPr bwMode="auto">
                <a:xfrm>
                  <a:off x="969" y="0"/>
                  <a:ext cx="542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ctr"/>
                  <a:r>
                    <a:rPr lang="en-GB" altLang="zh-CN" sz="1800" b="0">
                      <a:latin typeface="宋体" panose="02010600030101010101" pitchFamily="2" charset="-122"/>
                    </a:rPr>
                    <a:t>R</a:t>
                  </a:r>
                  <a:r>
                    <a:rPr lang="en-GB" altLang="zh-CN" sz="1800" b="0" baseline="-30000">
                      <a:latin typeface="宋体" panose="02010600030101010101" pitchFamily="2" charset="-122"/>
                    </a:rPr>
                    <a:t>L</a:t>
                  </a:r>
                  <a:r>
                    <a:rPr lang="en-GB" altLang="zh-CN" sz="1800" b="0">
                      <a:latin typeface="宋体" panose="02010600030101010101" pitchFamily="2" charset="-122"/>
                    </a:rPr>
                    <a:t>＝4.7</a:t>
                  </a:r>
                  <a:r>
                    <a:rPr lang="en-US" altLang="zh-CN" sz="1800" b="0">
                      <a:latin typeface="宋体" panose="02010600030101010101" pitchFamily="2" charset="-122"/>
                    </a:rPr>
                    <a:t>KΩ</a:t>
                  </a:r>
                  <a:endParaRPr lang="en-US" altLang="zh-CN" sz="18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r>
                    <a:rPr lang="en-GB" altLang="zh-CN" sz="1800" b="0">
                      <a:latin typeface="宋体" panose="02010600030101010101" pitchFamily="2" charset="-122"/>
                    </a:rPr>
                    <a:t>V</a:t>
                  </a:r>
                  <a:r>
                    <a:rPr lang="en-GB" altLang="zh-CN" sz="1800" b="0" baseline="-30000">
                      <a:latin typeface="宋体" panose="02010600030101010101" pitchFamily="2" charset="-122"/>
                    </a:rPr>
                    <a:t>O</a:t>
                  </a:r>
                  <a:r>
                    <a:rPr lang="en-GB" altLang="zh-CN" sz="1800" b="0">
                      <a:latin typeface="宋体" panose="02010600030101010101" pitchFamily="2" charset="-122"/>
                    </a:rPr>
                    <a:t>(V)</a:t>
                  </a:r>
                  <a:endParaRPr lang="en-US" altLang="zh-CN" sz="18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55" name="Rectangle 14"/>
                <p:cNvSpPr>
                  <a:spLocks noChangeArrowheads="1"/>
                </p:cNvSpPr>
                <p:nvPr/>
              </p:nvSpPr>
              <p:spPr bwMode="auto">
                <a:xfrm>
                  <a:off x="926" y="0"/>
                  <a:ext cx="628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06" name="Group 15"/>
              <p:cNvGrpSpPr/>
              <p:nvPr/>
            </p:nvGrpSpPr>
            <p:grpSpPr bwMode="auto">
              <a:xfrm>
                <a:off x="1554" y="0"/>
                <a:ext cx="518" cy="654"/>
                <a:chOff x="1554" y="0"/>
                <a:chExt cx="518" cy="654"/>
              </a:xfrm>
            </p:grpSpPr>
            <p:sp>
              <p:nvSpPr>
                <p:cNvPr id="55352" name="Rectangle 16"/>
                <p:cNvSpPr>
                  <a:spLocks noChangeArrowheads="1"/>
                </p:cNvSpPr>
                <p:nvPr/>
              </p:nvSpPr>
              <p:spPr bwMode="auto">
                <a:xfrm>
                  <a:off x="1597" y="0"/>
                  <a:ext cx="432" cy="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ctr"/>
                  <a:r>
                    <a:rPr lang="en-GB" altLang="zh-CN" sz="1800" b="0">
                      <a:latin typeface="宋体" panose="02010600030101010101" pitchFamily="2" charset="-122"/>
                    </a:rPr>
                    <a:t>R</a:t>
                  </a:r>
                  <a:r>
                    <a:rPr lang="en-GB" altLang="zh-CN" sz="1800" b="0" baseline="-30000">
                      <a:latin typeface="宋体" panose="02010600030101010101" pitchFamily="2" charset="-122"/>
                    </a:rPr>
                    <a:t>O</a:t>
                  </a:r>
                  <a:r>
                    <a:rPr lang="en-GB" altLang="zh-CN" sz="1800" b="0">
                      <a:latin typeface="宋体" panose="02010600030101010101" pitchFamily="2" charset="-122"/>
                    </a:rPr>
                    <a:t>(K</a:t>
                  </a:r>
                  <a:r>
                    <a:rPr lang="en-US" altLang="zh-CN" sz="1800" b="0">
                      <a:latin typeface="宋体" panose="02010600030101010101" pitchFamily="2" charset="-122"/>
                    </a:rPr>
                    <a:t>Ω</a:t>
                  </a:r>
                  <a:r>
                    <a:rPr lang="en-GB" altLang="zh-CN" sz="1800" b="0">
                      <a:latin typeface="宋体" panose="02010600030101010101" pitchFamily="2" charset="-122"/>
                    </a:rPr>
                    <a:t>)</a:t>
                  </a:r>
                  <a:endParaRPr lang="en-US" altLang="zh-CN" sz="18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53" name="Rectangle 17"/>
                <p:cNvSpPr>
                  <a:spLocks noChangeArrowheads="1"/>
                </p:cNvSpPr>
                <p:nvPr/>
              </p:nvSpPr>
              <p:spPr bwMode="auto">
                <a:xfrm>
                  <a:off x="1554" y="0"/>
                  <a:ext cx="518" cy="6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07" name="Group 18"/>
              <p:cNvGrpSpPr/>
              <p:nvPr/>
            </p:nvGrpSpPr>
            <p:grpSpPr bwMode="auto">
              <a:xfrm>
                <a:off x="2072" y="0"/>
                <a:ext cx="942" cy="327"/>
                <a:chOff x="2072" y="0"/>
                <a:chExt cx="942" cy="327"/>
              </a:xfrm>
            </p:grpSpPr>
            <p:sp>
              <p:nvSpPr>
                <p:cNvPr id="55350" name="Rectangle 19"/>
                <p:cNvSpPr>
                  <a:spLocks noChangeArrowheads="1"/>
                </p:cNvSpPr>
                <p:nvPr/>
              </p:nvSpPr>
              <p:spPr bwMode="auto">
                <a:xfrm>
                  <a:off x="2115" y="0"/>
                  <a:ext cx="85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ctr"/>
                  <a:r>
                    <a:rPr lang="en-GB" altLang="zh-CN" sz="1800" b="0">
                      <a:latin typeface="宋体" panose="02010600030101010101" pitchFamily="2" charset="-122"/>
                    </a:rPr>
                    <a:t>r</a:t>
                  </a:r>
                  <a:r>
                    <a:rPr lang="en-US" altLang="en-GB" sz="1800" b="0" baseline="-30000">
                      <a:latin typeface="宋体" panose="02010600030101010101" pitchFamily="2" charset="-122"/>
                    </a:rPr>
                    <a:t>o</a:t>
                  </a:r>
                  <a:r>
                    <a:rPr lang="en-GB" altLang="zh-CN" sz="1800" b="0" baseline="-30000">
                      <a:latin typeface="宋体" panose="02010600030101010101" pitchFamily="2" charset="-122"/>
                    </a:rPr>
                    <a:t>F</a:t>
                  </a:r>
                  <a:r>
                    <a:rPr lang="en-GB" altLang="zh-CN" sz="1800" b="0">
                      <a:latin typeface="宋体" panose="02010600030101010101" pitchFamily="2" charset="-122"/>
                    </a:rPr>
                    <a:t>(K</a:t>
                  </a:r>
                  <a:r>
                    <a:rPr lang="en-US" altLang="zh-CN" sz="1800" b="0">
                      <a:latin typeface="宋体" panose="02010600030101010101" pitchFamily="2" charset="-122"/>
                    </a:rPr>
                    <a:t>Ω</a:t>
                  </a:r>
                  <a:r>
                    <a:rPr lang="en-GB" altLang="zh-CN" sz="1800" b="0">
                      <a:latin typeface="宋体" panose="02010600030101010101" pitchFamily="2" charset="-122"/>
                    </a:rPr>
                    <a:t>)</a:t>
                  </a:r>
                  <a:endParaRPr lang="en-US" altLang="zh-CN" sz="1800" b="0"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51" name="Rectangle 20"/>
                <p:cNvSpPr>
                  <a:spLocks noChangeArrowheads="1"/>
                </p:cNvSpPr>
                <p:nvPr/>
              </p:nvSpPr>
              <p:spPr bwMode="auto">
                <a:xfrm>
                  <a:off x="2072" y="0"/>
                  <a:ext cx="94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08" name="Group 21"/>
              <p:cNvGrpSpPr/>
              <p:nvPr/>
            </p:nvGrpSpPr>
            <p:grpSpPr bwMode="auto">
              <a:xfrm>
                <a:off x="2072" y="327"/>
                <a:ext cx="446" cy="327"/>
                <a:chOff x="2072" y="327"/>
                <a:chExt cx="446" cy="327"/>
              </a:xfrm>
            </p:grpSpPr>
            <p:sp>
              <p:nvSpPr>
                <p:cNvPr id="55348" name="Rectangle 22"/>
                <p:cNvSpPr>
                  <a:spLocks noChangeArrowheads="1"/>
                </p:cNvSpPr>
                <p:nvPr/>
              </p:nvSpPr>
              <p:spPr bwMode="auto">
                <a:xfrm>
                  <a:off x="2115" y="327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800" b="0">
                      <a:latin typeface="宋体" panose="02010600030101010101" pitchFamily="2" charset="-122"/>
                    </a:rPr>
                    <a:t>计算值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49" name="Rectangle 23"/>
                <p:cNvSpPr>
                  <a:spLocks noChangeArrowheads="1"/>
                </p:cNvSpPr>
                <p:nvPr/>
              </p:nvSpPr>
              <p:spPr bwMode="auto">
                <a:xfrm>
                  <a:off x="2072" y="327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09" name="Group 24"/>
              <p:cNvGrpSpPr/>
              <p:nvPr/>
            </p:nvGrpSpPr>
            <p:grpSpPr bwMode="auto">
              <a:xfrm>
                <a:off x="2518" y="327"/>
                <a:ext cx="496" cy="327"/>
                <a:chOff x="2518" y="327"/>
                <a:chExt cx="496" cy="327"/>
              </a:xfrm>
            </p:grpSpPr>
            <p:sp>
              <p:nvSpPr>
                <p:cNvPr id="55346" name="Rectangle 25"/>
                <p:cNvSpPr>
                  <a:spLocks noChangeArrowheads="1"/>
                </p:cNvSpPr>
                <p:nvPr/>
              </p:nvSpPr>
              <p:spPr bwMode="auto">
                <a:xfrm>
                  <a:off x="2561" y="327"/>
                  <a:ext cx="41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800" b="0">
                      <a:latin typeface="宋体" panose="02010600030101010101" pitchFamily="2" charset="-122"/>
                    </a:rPr>
                    <a:t>实测值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47" name="Rectangle 26"/>
                <p:cNvSpPr>
                  <a:spLocks noChangeArrowheads="1"/>
                </p:cNvSpPr>
                <p:nvPr/>
              </p:nvSpPr>
              <p:spPr bwMode="auto">
                <a:xfrm>
                  <a:off x="2518" y="327"/>
                  <a:ext cx="49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10" name="Group 27"/>
              <p:cNvGrpSpPr/>
              <p:nvPr/>
            </p:nvGrpSpPr>
            <p:grpSpPr bwMode="auto">
              <a:xfrm>
                <a:off x="0" y="654"/>
                <a:ext cx="522" cy="327"/>
                <a:chOff x="0" y="654"/>
                <a:chExt cx="522" cy="327"/>
              </a:xfrm>
            </p:grpSpPr>
            <p:sp>
              <p:nvSpPr>
                <p:cNvPr id="55344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654"/>
                  <a:ext cx="43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800" b="0">
                      <a:latin typeface="宋体" panose="02010600030101010101" pitchFamily="2" charset="-122"/>
                    </a:rPr>
                    <a:t>无反馈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45" name="Rectangle 29"/>
                <p:cNvSpPr>
                  <a:spLocks noChangeArrowheads="1"/>
                </p:cNvSpPr>
                <p:nvPr/>
              </p:nvSpPr>
              <p:spPr bwMode="auto">
                <a:xfrm>
                  <a:off x="0" y="654"/>
                  <a:ext cx="52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11" name="Group 30"/>
              <p:cNvGrpSpPr/>
              <p:nvPr/>
            </p:nvGrpSpPr>
            <p:grpSpPr bwMode="auto">
              <a:xfrm>
                <a:off x="522" y="654"/>
                <a:ext cx="404" cy="327"/>
                <a:chOff x="522" y="654"/>
                <a:chExt cx="404" cy="327"/>
              </a:xfrm>
            </p:grpSpPr>
            <p:sp>
              <p:nvSpPr>
                <p:cNvPr id="55342" name="Rectangle 31"/>
                <p:cNvSpPr>
                  <a:spLocks noChangeArrowheads="1"/>
                </p:cNvSpPr>
                <p:nvPr/>
              </p:nvSpPr>
              <p:spPr bwMode="auto">
                <a:xfrm>
                  <a:off x="565" y="654"/>
                  <a:ext cx="31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8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43" name="Rectangle 32"/>
                <p:cNvSpPr>
                  <a:spLocks noChangeArrowheads="1"/>
                </p:cNvSpPr>
                <p:nvPr/>
              </p:nvSpPr>
              <p:spPr bwMode="auto">
                <a:xfrm>
                  <a:off x="522" y="654"/>
                  <a:ext cx="404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12" name="Group 33"/>
              <p:cNvGrpSpPr/>
              <p:nvPr/>
            </p:nvGrpSpPr>
            <p:grpSpPr bwMode="auto">
              <a:xfrm>
                <a:off x="926" y="654"/>
                <a:ext cx="628" cy="327"/>
                <a:chOff x="926" y="654"/>
                <a:chExt cx="628" cy="327"/>
              </a:xfrm>
            </p:grpSpPr>
            <p:sp>
              <p:nvSpPr>
                <p:cNvPr id="55340" name="Rectangle 34"/>
                <p:cNvSpPr>
                  <a:spLocks noChangeArrowheads="1"/>
                </p:cNvSpPr>
                <p:nvPr/>
              </p:nvSpPr>
              <p:spPr bwMode="auto">
                <a:xfrm>
                  <a:off x="969" y="654"/>
                  <a:ext cx="54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8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41" name="Rectangle 35"/>
                <p:cNvSpPr>
                  <a:spLocks noChangeArrowheads="1"/>
                </p:cNvSpPr>
                <p:nvPr/>
              </p:nvSpPr>
              <p:spPr bwMode="auto">
                <a:xfrm>
                  <a:off x="926" y="654"/>
                  <a:ext cx="628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13" name="Group 36"/>
              <p:cNvGrpSpPr/>
              <p:nvPr/>
            </p:nvGrpSpPr>
            <p:grpSpPr bwMode="auto">
              <a:xfrm>
                <a:off x="1554" y="654"/>
                <a:ext cx="518" cy="327"/>
                <a:chOff x="1554" y="654"/>
                <a:chExt cx="518" cy="327"/>
              </a:xfrm>
            </p:grpSpPr>
            <p:sp>
              <p:nvSpPr>
                <p:cNvPr id="55338" name="Rectangle 37"/>
                <p:cNvSpPr>
                  <a:spLocks noChangeArrowheads="1"/>
                </p:cNvSpPr>
                <p:nvPr/>
              </p:nvSpPr>
              <p:spPr bwMode="auto">
                <a:xfrm>
                  <a:off x="1597" y="654"/>
                  <a:ext cx="43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8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39" name="Rectangle 38"/>
                <p:cNvSpPr>
                  <a:spLocks noChangeArrowheads="1"/>
                </p:cNvSpPr>
                <p:nvPr/>
              </p:nvSpPr>
              <p:spPr bwMode="auto">
                <a:xfrm>
                  <a:off x="1554" y="654"/>
                  <a:ext cx="518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14" name="Group 39"/>
              <p:cNvGrpSpPr/>
              <p:nvPr/>
            </p:nvGrpSpPr>
            <p:grpSpPr bwMode="auto">
              <a:xfrm>
                <a:off x="2072" y="654"/>
                <a:ext cx="446" cy="327"/>
                <a:chOff x="2072" y="654"/>
                <a:chExt cx="446" cy="327"/>
              </a:xfrm>
            </p:grpSpPr>
            <p:sp>
              <p:nvSpPr>
                <p:cNvPr id="55336" name="Rectangle 40"/>
                <p:cNvSpPr>
                  <a:spLocks noChangeArrowheads="1"/>
                </p:cNvSpPr>
                <p:nvPr/>
              </p:nvSpPr>
              <p:spPr bwMode="auto">
                <a:xfrm>
                  <a:off x="2115" y="654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800" b="0">
                      <a:latin typeface="宋体" panose="02010600030101010101" pitchFamily="2" charset="-122"/>
                    </a:rPr>
                    <a:t>/</a:t>
                  </a:r>
                  <a:endParaRPr lang="en-US" altLang="zh-CN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37" name="Rectangle 41"/>
                <p:cNvSpPr>
                  <a:spLocks noChangeArrowheads="1"/>
                </p:cNvSpPr>
                <p:nvPr/>
              </p:nvSpPr>
              <p:spPr bwMode="auto">
                <a:xfrm>
                  <a:off x="2072" y="654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15" name="Group 42"/>
              <p:cNvGrpSpPr/>
              <p:nvPr/>
            </p:nvGrpSpPr>
            <p:grpSpPr bwMode="auto">
              <a:xfrm>
                <a:off x="2518" y="654"/>
                <a:ext cx="496" cy="327"/>
                <a:chOff x="2518" y="654"/>
                <a:chExt cx="496" cy="327"/>
              </a:xfrm>
            </p:grpSpPr>
            <p:sp>
              <p:nvSpPr>
                <p:cNvPr id="55334" name="Rectangle 43"/>
                <p:cNvSpPr>
                  <a:spLocks noChangeArrowheads="1"/>
                </p:cNvSpPr>
                <p:nvPr/>
              </p:nvSpPr>
              <p:spPr bwMode="auto">
                <a:xfrm>
                  <a:off x="2561" y="654"/>
                  <a:ext cx="41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800" b="0">
                      <a:latin typeface="宋体" panose="02010600030101010101" pitchFamily="2" charset="-122"/>
                    </a:rPr>
                    <a:t>/</a:t>
                  </a:r>
                  <a:endParaRPr lang="en-US" altLang="zh-CN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35" name="Rectangle 44"/>
                <p:cNvSpPr>
                  <a:spLocks noChangeArrowheads="1"/>
                </p:cNvSpPr>
                <p:nvPr/>
              </p:nvSpPr>
              <p:spPr bwMode="auto">
                <a:xfrm>
                  <a:off x="2518" y="654"/>
                  <a:ext cx="49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16" name="Group 45"/>
              <p:cNvGrpSpPr/>
              <p:nvPr/>
            </p:nvGrpSpPr>
            <p:grpSpPr bwMode="auto">
              <a:xfrm>
                <a:off x="0" y="981"/>
                <a:ext cx="522" cy="327"/>
                <a:chOff x="0" y="981"/>
                <a:chExt cx="522" cy="327"/>
              </a:xfrm>
            </p:grpSpPr>
            <p:sp>
              <p:nvSpPr>
                <p:cNvPr id="55332" name="Rectangle 46"/>
                <p:cNvSpPr>
                  <a:spLocks noChangeArrowheads="1"/>
                </p:cNvSpPr>
                <p:nvPr/>
              </p:nvSpPr>
              <p:spPr bwMode="auto">
                <a:xfrm>
                  <a:off x="43" y="981"/>
                  <a:ext cx="43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800" b="0">
                      <a:latin typeface="宋体" panose="02010600030101010101" pitchFamily="2" charset="-122"/>
                    </a:rPr>
                    <a:t>有反馈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33" name="Rectangle 47"/>
                <p:cNvSpPr>
                  <a:spLocks noChangeArrowheads="1"/>
                </p:cNvSpPr>
                <p:nvPr/>
              </p:nvSpPr>
              <p:spPr bwMode="auto">
                <a:xfrm>
                  <a:off x="0" y="981"/>
                  <a:ext cx="522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17" name="Group 48"/>
              <p:cNvGrpSpPr/>
              <p:nvPr/>
            </p:nvGrpSpPr>
            <p:grpSpPr bwMode="auto">
              <a:xfrm>
                <a:off x="522" y="981"/>
                <a:ext cx="404" cy="327"/>
                <a:chOff x="522" y="981"/>
                <a:chExt cx="404" cy="327"/>
              </a:xfrm>
            </p:grpSpPr>
            <p:sp>
              <p:nvSpPr>
                <p:cNvPr id="55330" name="Rectangle 49"/>
                <p:cNvSpPr>
                  <a:spLocks noChangeArrowheads="1"/>
                </p:cNvSpPr>
                <p:nvPr/>
              </p:nvSpPr>
              <p:spPr bwMode="auto">
                <a:xfrm>
                  <a:off x="565" y="981"/>
                  <a:ext cx="31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8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31" name="Rectangle 50"/>
                <p:cNvSpPr>
                  <a:spLocks noChangeArrowheads="1"/>
                </p:cNvSpPr>
                <p:nvPr/>
              </p:nvSpPr>
              <p:spPr bwMode="auto">
                <a:xfrm>
                  <a:off x="522" y="981"/>
                  <a:ext cx="404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18" name="Group 51"/>
              <p:cNvGrpSpPr/>
              <p:nvPr/>
            </p:nvGrpSpPr>
            <p:grpSpPr bwMode="auto">
              <a:xfrm>
                <a:off x="926" y="981"/>
                <a:ext cx="628" cy="327"/>
                <a:chOff x="926" y="981"/>
                <a:chExt cx="628" cy="327"/>
              </a:xfrm>
            </p:grpSpPr>
            <p:sp>
              <p:nvSpPr>
                <p:cNvPr id="55328" name="Rectangle 52"/>
                <p:cNvSpPr>
                  <a:spLocks noChangeArrowheads="1"/>
                </p:cNvSpPr>
                <p:nvPr/>
              </p:nvSpPr>
              <p:spPr bwMode="auto">
                <a:xfrm>
                  <a:off x="969" y="981"/>
                  <a:ext cx="54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8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29" name="Rectangle 53"/>
                <p:cNvSpPr>
                  <a:spLocks noChangeArrowheads="1"/>
                </p:cNvSpPr>
                <p:nvPr/>
              </p:nvSpPr>
              <p:spPr bwMode="auto">
                <a:xfrm>
                  <a:off x="926" y="981"/>
                  <a:ext cx="628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19" name="Group 54"/>
              <p:cNvGrpSpPr/>
              <p:nvPr/>
            </p:nvGrpSpPr>
            <p:grpSpPr bwMode="auto">
              <a:xfrm>
                <a:off x="1554" y="981"/>
                <a:ext cx="518" cy="327"/>
                <a:chOff x="1554" y="981"/>
                <a:chExt cx="518" cy="327"/>
              </a:xfrm>
            </p:grpSpPr>
            <p:sp>
              <p:nvSpPr>
                <p:cNvPr id="55326" name="Rectangle 55"/>
                <p:cNvSpPr>
                  <a:spLocks noChangeArrowheads="1"/>
                </p:cNvSpPr>
                <p:nvPr/>
              </p:nvSpPr>
              <p:spPr bwMode="auto">
                <a:xfrm>
                  <a:off x="1597" y="981"/>
                  <a:ext cx="43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GB" sz="1800" b="0">
                      <a:latin typeface="宋体" panose="02010600030101010101" pitchFamily="2" charset="-122"/>
                    </a:rPr>
                    <a:t>/</a:t>
                  </a:r>
                  <a:endParaRPr lang="en-US" altLang="zh-CN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27" name="Rectangle 56"/>
                <p:cNvSpPr>
                  <a:spLocks noChangeArrowheads="1"/>
                </p:cNvSpPr>
                <p:nvPr/>
              </p:nvSpPr>
              <p:spPr bwMode="auto">
                <a:xfrm>
                  <a:off x="1554" y="981"/>
                  <a:ext cx="518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20" name="Group 57"/>
              <p:cNvGrpSpPr/>
              <p:nvPr/>
            </p:nvGrpSpPr>
            <p:grpSpPr bwMode="auto">
              <a:xfrm>
                <a:off x="2072" y="981"/>
                <a:ext cx="446" cy="327"/>
                <a:chOff x="2072" y="981"/>
                <a:chExt cx="446" cy="327"/>
              </a:xfrm>
            </p:grpSpPr>
            <p:sp>
              <p:nvSpPr>
                <p:cNvPr id="55324" name="Rectangle 58"/>
                <p:cNvSpPr>
                  <a:spLocks noChangeArrowheads="1"/>
                </p:cNvSpPr>
                <p:nvPr/>
              </p:nvSpPr>
              <p:spPr bwMode="auto">
                <a:xfrm>
                  <a:off x="2115" y="981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8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25" name="Rectangle 59"/>
                <p:cNvSpPr>
                  <a:spLocks noChangeArrowheads="1"/>
                </p:cNvSpPr>
                <p:nvPr/>
              </p:nvSpPr>
              <p:spPr bwMode="auto">
                <a:xfrm>
                  <a:off x="2072" y="981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321" name="Group 60"/>
              <p:cNvGrpSpPr/>
              <p:nvPr/>
            </p:nvGrpSpPr>
            <p:grpSpPr bwMode="auto">
              <a:xfrm>
                <a:off x="2518" y="981"/>
                <a:ext cx="496" cy="327"/>
                <a:chOff x="2518" y="981"/>
                <a:chExt cx="496" cy="327"/>
              </a:xfrm>
            </p:grpSpPr>
            <p:sp>
              <p:nvSpPr>
                <p:cNvPr id="55322" name="Rectangle 61"/>
                <p:cNvSpPr>
                  <a:spLocks noChangeArrowheads="1"/>
                </p:cNvSpPr>
                <p:nvPr/>
              </p:nvSpPr>
              <p:spPr bwMode="auto">
                <a:xfrm>
                  <a:off x="2561" y="981"/>
                  <a:ext cx="41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800" b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 </a:t>
                  </a:r>
                  <a:endParaRPr lang="zh-CN" altLang="en-US" sz="1800" b="0"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23" name="Rectangle 62"/>
                <p:cNvSpPr>
                  <a:spLocks noChangeArrowheads="1"/>
                </p:cNvSpPr>
                <p:nvPr/>
              </p:nvSpPr>
              <p:spPr bwMode="auto">
                <a:xfrm>
                  <a:off x="2518" y="981"/>
                  <a:ext cx="49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5302" name="Rectangle 63"/>
            <p:cNvSpPr>
              <a:spLocks noChangeArrowheads="1"/>
            </p:cNvSpPr>
            <p:nvPr/>
          </p:nvSpPr>
          <p:spPr bwMode="auto">
            <a:xfrm>
              <a:off x="-3" y="-3"/>
              <a:ext cx="3020" cy="131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550" y="620713"/>
            <a:ext cx="8229600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实验四  </a:t>
            </a:r>
            <a:r>
              <a:rPr lang="zh-CN" altLang="en-US" smtClean="0">
                <a:solidFill>
                  <a:srgbClr val="FF0000"/>
                </a:solidFill>
              </a:rPr>
              <a:t>运算放大器</a:t>
            </a:r>
            <a:r>
              <a:rPr lang="zh-CN" altLang="en-US" smtClean="0"/>
              <a:t>应用</a:t>
            </a:r>
            <a:endParaRPr lang="zh-CN" altLang="en-US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25663" y="1700213"/>
            <a:ext cx="8002587" cy="4610100"/>
          </a:xfrm>
        </p:spPr>
        <p:txBody>
          <a:bodyPr/>
          <a:lstStyle/>
          <a:p>
            <a:pPr marL="358775" indent="-358775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0000FF"/>
                </a:solidFill>
                <a:ea typeface="黑体" panose="02010609060101010101" charset="-122"/>
              </a:rPr>
              <a:t>实验目的</a:t>
            </a:r>
            <a:r>
              <a:rPr lang="zh-CN" altLang="en-US" smtClean="0">
                <a:sym typeface="Wingdings" panose="05000000000000000000" pitchFamily="2" charset="2"/>
              </a:rPr>
              <a:t>：</a:t>
            </a:r>
            <a:endParaRPr lang="zh-CN" altLang="en-US" smtClean="0">
              <a:sym typeface="Wingdings" panose="05000000000000000000" pitchFamily="2" charset="2"/>
            </a:endParaRPr>
          </a:p>
          <a:p>
            <a:pPr marL="358775" indent="-358775" eaLnBrk="1" hangingPunct="1">
              <a:lnSpc>
                <a:spcPct val="120000"/>
              </a:lnSpc>
            </a:pPr>
            <a:r>
              <a:rPr lang="zh-CN" altLang="en-US" smtClean="0"/>
              <a:t>熟悉和了解运算放大器的</a:t>
            </a:r>
            <a:r>
              <a:rPr lang="zh-CN" altLang="en-US" smtClean="0">
                <a:solidFill>
                  <a:srgbClr val="0000FF"/>
                </a:solidFill>
              </a:rPr>
              <a:t>参数</a:t>
            </a:r>
            <a:r>
              <a:rPr lang="zh-CN" altLang="en-US" smtClean="0"/>
              <a:t>和</a:t>
            </a:r>
            <a:r>
              <a:rPr lang="zh-CN" altLang="en-US" smtClean="0">
                <a:solidFill>
                  <a:srgbClr val="0000FF"/>
                </a:solidFill>
              </a:rPr>
              <a:t>性能</a:t>
            </a:r>
            <a:r>
              <a:rPr lang="zh-CN" altLang="en-US" smtClean="0"/>
              <a:t>。</a:t>
            </a:r>
            <a:endParaRPr lang="zh-CN" altLang="en-US" smtClean="0"/>
          </a:p>
          <a:p>
            <a:pPr marL="358775" indent="-358775" eaLnBrk="1" hangingPunct="1">
              <a:lnSpc>
                <a:spcPct val="120000"/>
              </a:lnSpc>
            </a:pPr>
            <a:r>
              <a:rPr lang="zh-CN" altLang="en-US" smtClean="0"/>
              <a:t>熟悉和掌握运算放大器在</a:t>
            </a:r>
            <a:r>
              <a:rPr lang="zh-CN" altLang="en-US" smtClean="0">
                <a:solidFill>
                  <a:srgbClr val="FF0000"/>
                </a:solidFill>
              </a:rPr>
              <a:t>比例运算</a:t>
            </a:r>
            <a:r>
              <a:rPr lang="zh-CN" altLang="en-US" smtClean="0"/>
              <a:t>、</a:t>
            </a:r>
            <a:r>
              <a:rPr lang="zh-CN" altLang="en-US" smtClean="0">
                <a:solidFill>
                  <a:srgbClr val="FF0000"/>
                </a:solidFill>
              </a:rPr>
              <a:t>积分</a:t>
            </a:r>
            <a:r>
              <a:rPr lang="zh-CN" altLang="en-US" smtClean="0"/>
              <a:t>方面的应用。</a:t>
            </a:r>
            <a:endParaRPr lang="en-US" altLang="zh-CN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550" y="620713"/>
            <a:ext cx="8229600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实验四  </a:t>
            </a:r>
            <a:r>
              <a:rPr lang="zh-CN" altLang="en-US" smtClean="0">
                <a:solidFill>
                  <a:srgbClr val="FF0000"/>
                </a:solidFill>
              </a:rPr>
              <a:t>运算放大器</a:t>
            </a:r>
            <a:r>
              <a:rPr lang="zh-CN" altLang="en-US" smtClean="0"/>
              <a:t>应用</a:t>
            </a:r>
            <a:endParaRPr lang="zh-CN" altLang="en-US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8213" y="1341438"/>
            <a:ext cx="8002587" cy="1511300"/>
          </a:xfrm>
        </p:spPr>
        <p:txBody>
          <a:bodyPr/>
          <a:lstStyle/>
          <a:p>
            <a:pPr marL="358775" indent="-358775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0000FF"/>
                </a:solidFill>
                <a:ea typeface="黑体" panose="02010609060101010101" charset="-122"/>
              </a:rPr>
              <a:t>μA741</a:t>
            </a:r>
            <a:r>
              <a:rPr lang="zh-CN" altLang="en-US" smtClean="0">
                <a:solidFill>
                  <a:srgbClr val="0000FF"/>
                </a:solidFill>
                <a:ea typeface="黑体" panose="02010609060101010101" charset="-122"/>
              </a:rPr>
              <a:t>介绍</a:t>
            </a:r>
            <a:r>
              <a:rPr lang="zh-CN" altLang="en-US" smtClean="0">
                <a:sym typeface="Wingdings" panose="05000000000000000000" pitchFamily="2" charset="2"/>
              </a:rPr>
              <a:t>：</a:t>
            </a:r>
            <a:endParaRPr lang="zh-CN" altLang="en-US" smtClean="0">
              <a:sym typeface="Wingdings" panose="05000000000000000000" pitchFamily="2" charset="2"/>
            </a:endParaRPr>
          </a:p>
          <a:p>
            <a:pPr marL="358775" indent="-358775" eaLnBrk="1" hangingPunct="1">
              <a:lnSpc>
                <a:spcPct val="120000"/>
              </a:lnSpc>
            </a:pPr>
            <a:endParaRPr lang="en-US" altLang="zh-CN" smtClean="0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297363" y="2205038"/>
            <a:ext cx="3816350" cy="305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3071813" y="2565400"/>
            <a:ext cx="16573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D60093"/>
                </a:solidFill>
              </a:rPr>
              <a:t>调零端</a:t>
            </a:r>
            <a:endParaRPr lang="zh-CN" altLang="en-US">
              <a:solidFill>
                <a:srgbClr val="D60093"/>
              </a:solidFill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7608888" y="4422775"/>
            <a:ext cx="16573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>
                <a:solidFill>
                  <a:srgbClr val="D60093"/>
                </a:solidFill>
              </a:rPr>
              <a:t>调零端</a:t>
            </a:r>
            <a:endParaRPr lang="zh-CN" altLang="en-US">
              <a:solidFill>
                <a:srgbClr val="D60093"/>
              </a:solidFill>
            </a:endParaRPr>
          </a:p>
        </p:txBody>
      </p:sp>
      <p:sp>
        <p:nvSpPr>
          <p:cNvPr id="58375" name="Line 8"/>
          <p:cNvSpPr>
            <a:spLocks noChangeShapeType="1"/>
          </p:cNvSpPr>
          <p:nvPr/>
        </p:nvSpPr>
        <p:spPr bwMode="auto">
          <a:xfrm>
            <a:off x="4222750" y="4652963"/>
            <a:ext cx="2889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8376" name="Group 11"/>
          <p:cNvGrpSpPr/>
          <p:nvPr/>
        </p:nvGrpSpPr>
        <p:grpSpPr bwMode="auto">
          <a:xfrm>
            <a:off x="7824788" y="3357563"/>
            <a:ext cx="288925" cy="288925"/>
            <a:chOff x="1429" y="3294"/>
            <a:chExt cx="182" cy="182"/>
          </a:xfrm>
        </p:grpSpPr>
        <p:sp>
          <p:nvSpPr>
            <p:cNvPr id="58379" name="Line 9"/>
            <p:cNvSpPr>
              <a:spLocks noChangeShapeType="1"/>
            </p:cNvSpPr>
            <p:nvPr/>
          </p:nvSpPr>
          <p:spPr bwMode="auto">
            <a:xfrm>
              <a:off x="1429" y="3385"/>
              <a:ext cx="18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0" name="Line 10"/>
            <p:cNvSpPr>
              <a:spLocks noChangeShapeType="1"/>
            </p:cNvSpPr>
            <p:nvPr/>
          </p:nvSpPr>
          <p:spPr bwMode="auto">
            <a:xfrm rot="-5400000">
              <a:off x="1429" y="3385"/>
              <a:ext cx="18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377" name="Freeform 12"/>
          <p:cNvSpPr/>
          <p:nvPr/>
        </p:nvSpPr>
        <p:spPr bwMode="auto">
          <a:xfrm>
            <a:off x="4295775" y="3141663"/>
            <a:ext cx="3887788" cy="1223962"/>
          </a:xfrm>
          <a:custGeom>
            <a:avLst/>
            <a:gdLst>
              <a:gd name="T0" fmla="*/ 0 w 2449"/>
              <a:gd name="T1" fmla="*/ 0 h 726"/>
              <a:gd name="T2" fmla="*/ 1871663 w 2449"/>
              <a:gd name="T3" fmla="*/ 0 h 726"/>
              <a:gd name="T4" fmla="*/ 2663825 w 2449"/>
              <a:gd name="T5" fmla="*/ 534430 h 726"/>
              <a:gd name="T6" fmla="*/ 3887788 w 2449"/>
              <a:gd name="T7" fmla="*/ 765398 h 726"/>
              <a:gd name="T8" fmla="*/ 3887788 w 2449"/>
              <a:gd name="T9" fmla="*/ 1070545 h 726"/>
              <a:gd name="T10" fmla="*/ 2736850 w 2449"/>
              <a:gd name="T11" fmla="*/ 1223962 h 726"/>
              <a:gd name="T12" fmla="*/ 71438 w 2449"/>
              <a:gd name="T13" fmla="*/ 1223962 h 726"/>
              <a:gd name="T14" fmla="*/ 0 w 2449"/>
              <a:gd name="T15" fmla="*/ 1223962 h 726"/>
              <a:gd name="T16" fmla="*/ 0 w 2449"/>
              <a:gd name="T17" fmla="*/ 0 h 7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49"/>
              <a:gd name="T28" fmla="*/ 0 h 726"/>
              <a:gd name="T29" fmla="*/ 2449 w 2449"/>
              <a:gd name="T30" fmla="*/ 726 h 7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49" h="726">
                <a:moveTo>
                  <a:pt x="0" y="0"/>
                </a:moveTo>
                <a:lnTo>
                  <a:pt x="1179" y="0"/>
                </a:lnTo>
                <a:lnTo>
                  <a:pt x="1678" y="317"/>
                </a:lnTo>
                <a:lnTo>
                  <a:pt x="2449" y="454"/>
                </a:lnTo>
                <a:lnTo>
                  <a:pt x="2449" y="635"/>
                </a:lnTo>
                <a:lnTo>
                  <a:pt x="1724" y="726"/>
                </a:lnTo>
                <a:lnTo>
                  <a:pt x="45" y="726"/>
                </a:lnTo>
                <a:lnTo>
                  <a:pt x="0" y="726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FF0000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78" name="AutoShape 1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9840913" y="1484313"/>
            <a:ext cx="503237" cy="504825"/>
          </a:xfrm>
          <a:prstGeom prst="actionButtonReturn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5140" y="632460"/>
            <a:ext cx="235839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直流稳压电</a:t>
            </a:r>
            <a:r>
              <a:rPr spc="-50" dirty="0"/>
              <a:t>源</a:t>
            </a:r>
            <a:endParaRPr spc="-5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pic>
        <p:nvPicPr>
          <p:cNvPr id="8" name="图片 7" descr="电源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0280" y="1216660"/>
            <a:ext cx="9008110" cy="4998085"/>
          </a:xfrm>
          <a:prstGeom prst="rect">
            <a:avLst/>
          </a:prstGeom>
        </p:spPr>
      </p:pic>
      <p:sp>
        <p:nvSpPr>
          <p:cNvPr id="62471" name="Line 19"/>
          <p:cNvSpPr>
            <a:spLocks noChangeShapeType="1"/>
          </p:cNvSpPr>
          <p:nvPr/>
        </p:nvSpPr>
        <p:spPr bwMode="auto">
          <a:xfrm rot="6300000" flipH="1" flipV="1">
            <a:off x="6626860" y="4471670"/>
            <a:ext cx="83820" cy="267970"/>
          </a:xfrm>
          <a:prstGeom prst="line">
            <a:avLst/>
          </a:prstGeom>
          <a:ln w="57150" cap="rnd">
            <a:solidFill>
              <a:srgbClr val="FF0000"/>
            </a:solidFill>
            <a:round/>
            <a:tailEnd type="triangle" w="med" len="lg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none"/>
          <a:p>
            <a:endParaRPr lang="zh-CN" altLang="en-US"/>
          </a:p>
        </p:txBody>
      </p:sp>
      <p:sp>
        <p:nvSpPr>
          <p:cNvPr id="3" name="Line 19"/>
          <p:cNvSpPr>
            <a:spLocks noChangeShapeType="1"/>
          </p:cNvSpPr>
          <p:nvPr/>
        </p:nvSpPr>
        <p:spPr bwMode="auto">
          <a:xfrm rot="6300000">
            <a:off x="7829550" y="4458335"/>
            <a:ext cx="57150" cy="237490"/>
          </a:xfrm>
          <a:prstGeom prst="line">
            <a:avLst/>
          </a:prstGeom>
          <a:noFill/>
          <a:ln w="57150" cmpd="sng">
            <a:solidFill>
              <a:srgbClr val="FF0000"/>
            </a:solidFill>
            <a:prstDash val="solid"/>
            <a:miter lim="800000"/>
            <a:tailEnd type="triangle" w="med" len="lg"/>
          </a:ln>
        </p:spPr>
        <p:txBody>
          <a:bodyPr wrap="none"/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3"/>
          <p:cNvSpPr txBox="1">
            <a:spLocks noGrp="1"/>
          </p:cNvSpPr>
          <p:nvPr/>
        </p:nvSpPr>
        <p:spPr bwMode="auto">
          <a:xfrm>
            <a:off x="807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54B5B833-6E47-412F-9057-4562F26C5E6F}" type="slidenum">
              <a:rPr lang="zh-CN" altLang="en-US" sz="1200" b="0">
                <a:latin typeface="Arial Black" panose="020B0A04020102020204" pitchFamily="34" charset="0"/>
              </a:rPr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 flipH="1">
            <a:off x="8256588" y="3557588"/>
            <a:ext cx="287337" cy="288925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 flipH="1">
            <a:off x="7607300" y="3557588"/>
            <a:ext cx="287338" cy="288925"/>
          </a:xfrm>
          <a:prstGeom prst="ellipse">
            <a:avLst/>
          </a:prstGeom>
          <a:solidFill>
            <a:srgbClr val="FF0000"/>
          </a:solidFill>
          <a:ln w="28575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36" name="Oval 8"/>
          <p:cNvSpPr>
            <a:spLocks noChangeArrowheads="1"/>
          </p:cNvSpPr>
          <p:nvPr/>
        </p:nvSpPr>
        <p:spPr bwMode="auto">
          <a:xfrm flipH="1">
            <a:off x="4872038" y="3557588"/>
            <a:ext cx="287337" cy="288925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37" name="Oval 9"/>
          <p:cNvSpPr>
            <a:spLocks noChangeArrowheads="1"/>
          </p:cNvSpPr>
          <p:nvPr/>
        </p:nvSpPr>
        <p:spPr bwMode="auto">
          <a:xfrm flipH="1">
            <a:off x="4222750" y="3557588"/>
            <a:ext cx="287338" cy="288925"/>
          </a:xfrm>
          <a:prstGeom prst="ellipse">
            <a:avLst/>
          </a:prstGeom>
          <a:solidFill>
            <a:srgbClr val="FF0000"/>
          </a:solidFill>
          <a:ln w="28575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40" name="Text Box 12"/>
          <p:cNvSpPr txBox="1">
            <a:spLocks noChangeArrowheads="1"/>
          </p:cNvSpPr>
          <p:nvPr/>
        </p:nvSpPr>
        <p:spPr bwMode="auto">
          <a:xfrm flipH="1">
            <a:off x="7391400" y="3054350"/>
            <a:ext cx="1368425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10V</a:t>
            </a:r>
            <a:endParaRPr lang="en-US" altLang="zh-CN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 flipH="1">
            <a:off x="4008438" y="2981325"/>
            <a:ext cx="1368425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10V</a:t>
            </a:r>
            <a:endParaRPr lang="en-US" altLang="zh-CN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42" name="Oval 14"/>
          <p:cNvSpPr>
            <a:spLocks noChangeArrowheads="1"/>
          </p:cNvSpPr>
          <p:nvPr/>
        </p:nvSpPr>
        <p:spPr bwMode="auto">
          <a:xfrm flipH="1">
            <a:off x="6240463" y="3557588"/>
            <a:ext cx="287337" cy="288925"/>
          </a:xfrm>
          <a:prstGeom prst="ellipse">
            <a:avLst/>
          </a:prstGeom>
          <a:solidFill>
            <a:srgbClr val="333399"/>
          </a:solidFill>
          <a:ln w="28575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43" name="Text Box 15"/>
          <p:cNvSpPr txBox="1">
            <a:spLocks noChangeArrowheads="1"/>
          </p:cNvSpPr>
          <p:nvPr/>
        </p:nvSpPr>
        <p:spPr bwMode="auto">
          <a:xfrm flipH="1">
            <a:off x="5376863" y="2622550"/>
            <a:ext cx="1798637" cy="64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机壳地</a:t>
            </a:r>
            <a:br>
              <a:rPr lang="zh-CN" altLang="en-US" kern="0">
                <a:solidFill>
                  <a:sysClr val="windowText" lastClr="000000"/>
                </a:solidFill>
                <a:ea typeface="宋体" panose="02010600030101010101" pitchFamily="2" charset="-122"/>
              </a:rPr>
            </a:br>
            <a:r>
              <a:rPr lang="zh-CN" altLang="en-US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（大地）</a:t>
            </a:r>
            <a:endParaRPr lang="zh-CN" altLang="en-US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44" name="Text Box 16"/>
          <p:cNvSpPr txBox="1">
            <a:spLocks noChangeArrowheads="1"/>
          </p:cNvSpPr>
          <p:nvPr/>
        </p:nvSpPr>
        <p:spPr bwMode="auto">
          <a:xfrm flipH="1">
            <a:off x="5735638" y="3846513"/>
            <a:ext cx="1223962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kern="0">
                <a:solidFill>
                  <a:srgbClr val="FF0000"/>
                </a:solidFill>
                <a:ea typeface="宋体" panose="02010600030101010101" pitchFamily="2" charset="-122"/>
              </a:rPr>
              <a:t>不用</a:t>
            </a:r>
            <a:endParaRPr lang="zh-CN" altLang="en-US" ker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45" name="Freeform 17"/>
          <p:cNvSpPr/>
          <p:nvPr/>
        </p:nvSpPr>
        <p:spPr bwMode="auto">
          <a:xfrm flipH="1">
            <a:off x="5087938" y="3846513"/>
            <a:ext cx="2592387" cy="735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2" y="453"/>
              </a:cxn>
              <a:cxn ang="0">
                <a:pos x="1633" y="0"/>
              </a:cxn>
            </a:cxnLst>
            <a:rect l="0" t="0" r="r" b="b"/>
            <a:pathLst>
              <a:path w="1633" h="453">
                <a:moveTo>
                  <a:pt x="0" y="0"/>
                </a:moveTo>
                <a:cubicBezTo>
                  <a:pt x="295" y="226"/>
                  <a:pt x="590" y="453"/>
                  <a:pt x="862" y="453"/>
                </a:cubicBezTo>
                <a:cubicBezTo>
                  <a:pt x="1134" y="453"/>
                  <a:pt x="1383" y="226"/>
                  <a:pt x="1633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8472488" y="3846513"/>
            <a:ext cx="936625" cy="1238250"/>
          </a:xfrm>
          <a:prstGeom prst="line">
            <a:avLst/>
          </a:prstGeom>
          <a:noFill/>
          <a:ln w="57150">
            <a:solidFill>
              <a:srgbClr val="008000"/>
            </a:solidFill>
            <a:miter lim="800000"/>
            <a:tailEnd type="triangle" w="med" len="lg"/>
          </a:ln>
          <a:effectLst/>
        </p:spPr>
        <p:txBody>
          <a:bodyPr wrap="none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47" name="Line 19"/>
          <p:cNvSpPr>
            <a:spLocks noChangeShapeType="1"/>
          </p:cNvSpPr>
          <p:nvPr/>
        </p:nvSpPr>
        <p:spPr bwMode="auto">
          <a:xfrm flipH="1">
            <a:off x="3216275" y="3773488"/>
            <a:ext cx="1079500" cy="1296987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tailEnd type="triangle" w="med" len="lg"/>
          </a:ln>
          <a:effectLst/>
        </p:spPr>
        <p:txBody>
          <a:bodyPr wrap="none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48" name="Text Box 20"/>
          <p:cNvSpPr txBox="1">
            <a:spLocks noChangeArrowheads="1"/>
          </p:cNvSpPr>
          <p:nvPr/>
        </p:nvSpPr>
        <p:spPr bwMode="auto">
          <a:xfrm flipH="1">
            <a:off x="8759825" y="5070475"/>
            <a:ext cx="1368425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kern="0">
                <a:solidFill>
                  <a:srgbClr val="FF0000"/>
                </a:solidFill>
                <a:ea typeface="宋体" panose="02010600030101010101" pitchFamily="2" charset="-122"/>
              </a:rPr>
              <a:t>-10V</a:t>
            </a:r>
            <a:endParaRPr lang="en-US" altLang="zh-CN" ker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 flipH="1">
            <a:off x="2351088" y="4997450"/>
            <a:ext cx="1368425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kern="0">
                <a:solidFill>
                  <a:srgbClr val="FF0000"/>
                </a:solidFill>
                <a:ea typeface="宋体" panose="02010600030101010101" pitchFamily="2" charset="-122"/>
              </a:rPr>
              <a:t>+10V</a:t>
            </a:r>
            <a:endParaRPr lang="en-US" altLang="zh-CN" ker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50" name="Text Box 22"/>
          <p:cNvSpPr txBox="1">
            <a:spLocks noChangeArrowheads="1"/>
          </p:cNvSpPr>
          <p:nvPr/>
        </p:nvSpPr>
        <p:spPr bwMode="auto">
          <a:xfrm flipH="1">
            <a:off x="5591175" y="5157788"/>
            <a:ext cx="1368425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kern="0">
                <a:solidFill>
                  <a:srgbClr val="FF0000"/>
                </a:solidFill>
                <a:ea typeface="宋体" panose="02010600030101010101" pitchFamily="2" charset="-122"/>
              </a:rPr>
              <a:t>地</a:t>
            </a:r>
            <a:endParaRPr lang="zh-CN" altLang="en-US" ker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60436" name="Text Box 28"/>
          <p:cNvSpPr txBox="1">
            <a:spLocks noChangeArrowheads="1"/>
          </p:cNvSpPr>
          <p:nvPr/>
        </p:nvSpPr>
        <p:spPr bwMode="auto">
          <a:xfrm flipH="1">
            <a:off x="2065338" y="2636838"/>
            <a:ext cx="179863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  <a:ea typeface="幼圆" panose="02010509060101010101" pitchFamily="49" charset="-122"/>
              </a:rPr>
              <a:t>双电源的接法：</a:t>
            </a:r>
            <a:endParaRPr lang="zh-CN" altLang="en-US">
              <a:solidFill>
                <a:srgbClr val="0000FF"/>
              </a:solidFill>
              <a:ea typeface="幼圆" panose="02010509060101010101" pitchFamily="49" charset="-122"/>
            </a:endParaRPr>
          </a:p>
        </p:txBody>
      </p:sp>
      <p:sp>
        <p:nvSpPr>
          <p:cNvPr id="56" name="Text Box 29"/>
          <p:cNvSpPr txBox="1">
            <a:spLocks noChangeArrowheads="1"/>
          </p:cNvSpPr>
          <p:nvPr/>
        </p:nvSpPr>
        <p:spPr bwMode="auto">
          <a:xfrm>
            <a:off x="2279650" y="692150"/>
            <a:ext cx="7200900" cy="1076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瓷片、独石电容的标称值：</a:t>
            </a:r>
            <a:endParaRPr lang="zh-CN" altLang="en-US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例：</a:t>
            </a: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	10</a:t>
            </a:r>
            <a:r>
              <a:rPr lang="en-US" altLang="zh-CN" kern="0">
                <a:solidFill>
                  <a:srgbClr val="FF0000"/>
                </a:solidFill>
                <a:ea typeface="宋体" panose="02010600030101010101" pitchFamily="2" charset="-122"/>
              </a:rPr>
              <a:t>4</a:t>
            </a:r>
            <a:r>
              <a:rPr lang="zh-CN" altLang="en-US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，即 </a:t>
            </a: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10</a:t>
            </a:r>
            <a:r>
              <a:rPr lang="en-US" altLang="zh-CN" kern="0">
                <a:solidFill>
                  <a:srgbClr val="FF0000"/>
                </a:solidFill>
                <a:ea typeface="宋体" panose="02010600030101010101" pitchFamily="2" charset="-122"/>
              </a:rPr>
              <a:t>0000</a:t>
            </a: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pf</a:t>
            </a:r>
            <a:r>
              <a:rPr lang="zh-CN" altLang="en-US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100nf</a:t>
            </a:r>
            <a:r>
              <a:rPr lang="zh-CN" altLang="en-US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0.1uf</a:t>
            </a:r>
            <a:endParaRPr lang="en-US" altLang="zh-CN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	10</a:t>
            </a:r>
            <a:r>
              <a:rPr lang="en-US" altLang="zh-CN" kern="0">
                <a:solidFill>
                  <a:srgbClr val="FF0000"/>
                </a:solidFill>
                <a:ea typeface="宋体" panose="02010600030101010101" pitchFamily="2" charset="-122"/>
              </a:rPr>
              <a:t>3</a:t>
            </a:r>
            <a:r>
              <a:rPr lang="zh-CN" altLang="en-US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，即   </a:t>
            </a: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10</a:t>
            </a:r>
            <a:r>
              <a:rPr lang="en-US" altLang="zh-CN" kern="0">
                <a:solidFill>
                  <a:srgbClr val="FF0000"/>
                </a:solidFill>
                <a:ea typeface="宋体" panose="02010600030101010101" pitchFamily="2" charset="-122"/>
              </a:rPr>
              <a:t>000</a:t>
            </a: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pf</a:t>
            </a:r>
            <a:r>
              <a:rPr lang="zh-CN" altLang="en-US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10nf</a:t>
            </a:r>
            <a:r>
              <a:rPr lang="zh-CN" altLang="en-US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rPr>
              <a:t>0.01uf</a:t>
            </a:r>
            <a:endParaRPr lang="en-US" altLang="zh-CN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60438" name="Line 30"/>
          <p:cNvSpPr>
            <a:spLocks noChangeShapeType="1"/>
          </p:cNvSpPr>
          <p:nvPr/>
        </p:nvSpPr>
        <p:spPr bwMode="auto">
          <a:xfrm>
            <a:off x="4872038" y="4076700"/>
            <a:ext cx="2889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0439" name="Group 31"/>
          <p:cNvGrpSpPr/>
          <p:nvPr/>
        </p:nvGrpSpPr>
        <p:grpSpPr bwMode="auto">
          <a:xfrm>
            <a:off x="4224338" y="3933825"/>
            <a:ext cx="288925" cy="288925"/>
            <a:chOff x="1429" y="3294"/>
            <a:chExt cx="182" cy="182"/>
          </a:xfrm>
        </p:grpSpPr>
        <p:sp>
          <p:nvSpPr>
            <p:cNvPr id="60446" name="Line 32"/>
            <p:cNvSpPr>
              <a:spLocks noChangeShapeType="1"/>
            </p:cNvSpPr>
            <p:nvPr/>
          </p:nvSpPr>
          <p:spPr bwMode="auto">
            <a:xfrm>
              <a:off x="1429" y="3385"/>
              <a:ext cx="18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47" name="Line 33"/>
            <p:cNvSpPr>
              <a:spLocks noChangeShapeType="1"/>
            </p:cNvSpPr>
            <p:nvPr/>
          </p:nvSpPr>
          <p:spPr bwMode="auto">
            <a:xfrm rot="-5400000">
              <a:off x="1429" y="3385"/>
              <a:ext cx="18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0440" name="Line 34"/>
          <p:cNvSpPr>
            <a:spLocks noChangeShapeType="1"/>
          </p:cNvSpPr>
          <p:nvPr/>
        </p:nvSpPr>
        <p:spPr bwMode="auto">
          <a:xfrm>
            <a:off x="8255000" y="4076700"/>
            <a:ext cx="2889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0441" name="Group 35"/>
          <p:cNvGrpSpPr/>
          <p:nvPr/>
        </p:nvGrpSpPr>
        <p:grpSpPr bwMode="auto">
          <a:xfrm>
            <a:off x="7608888" y="3933825"/>
            <a:ext cx="288925" cy="288925"/>
            <a:chOff x="1429" y="3294"/>
            <a:chExt cx="182" cy="182"/>
          </a:xfrm>
        </p:grpSpPr>
        <p:sp>
          <p:nvSpPr>
            <p:cNvPr id="60444" name="Line 36"/>
            <p:cNvSpPr>
              <a:spLocks noChangeShapeType="1"/>
            </p:cNvSpPr>
            <p:nvPr/>
          </p:nvSpPr>
          <p:spPr bwMode="auto">
            <a:xfrm>
              <a:off x="1429" y="3385"/>
              <a:ext cx="18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45" name="Line 37"/>
            <p:cNvSpPr>
              <a:spLocks noChangeShapeType="1"/>
            </p:cNvSpPr>
            <p:nvPr/>
          </p:nvSpPr>
          <p:spPr bwMode="auto">
            <a:xfrm rot="-5400000">
              <a:off x="1429" y="3385"/>
              <a:ext cx="18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Line 19"/>
          <p:cNvSpPr>
            <a:spLocks noChangeShapeType="1"/>
          </p:cNvSpPr>
          <p:nvPr/>
        </p:nvSpPr>
        <p:spPr bwMode="auto">
          <a:xfrm>
            <a:off x="6311900" y="4581525"/>
            <a:ext cx="0" cy="647700"/>
          </a:xfrm>
          <a:prstGeom prst="line">
            <a:avLst/>
          </a:prstGeom>
          <a:noFill/>
          <a:ln w="57150">
            <a:solidFill>
              <a:srgbClr val="000000"/>
            </a:solidFill>
            <a:miter lim="800000"/>
            <a:tailEnd type="triangle" w="med" len="lg"/>
          </a:ln>
          <a:effectLst/>
        </p:spPr>
        <p:txBody>
          <a:bodyPr wrap="none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60443" name="AutoShape 1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9840913" y="260350"/>
            <a:ext cx="576262" cy="576263"/>
          </a:xfrm>
          <a:prstGeom prst="actionButtonReturn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源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8760"/>
            <a:ext cx="12192000" cy="6379845"/>
          </a:xfrm>
          <a:prstGeom prst="rect">
            <a:avLst/>
          </a:prstGeom>
        </p:spPr>
      </p:pic>
      <p:sp>
        <p:nvSpPr>
          <p:cNvPr id="62471" name="Line 19"/>
          <p:cNvSpPr>
            <a:spLocks noChangeShapeType="1"/>
          </p:cNvSpPr>
          <p:nvPr/>
        </p:nvSpPr>
        <p:spPr bwMode="auto">
          <a:xfrm rot="6300000" flipH="1" flipV="1">
            <a:off x="5913755" y="2581275"/>
            <a:ext cx="83820" cy="267970"/>
          </a:xfrm>
          <a:prstGeom prst="line">
            <a:avLst/>
          </a:prstGeom>
          <a:ln w="57150" cap="rnd">
            <a:solidFill>
              <a:srgbClr val="FF0000"/>
            </a:solidFill>
            <a:round/>
            <a:tailEnd type="triangle" w="med" len="lg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none"/>
          <a:p>
            <a:endParaRPr lang="zh-CN" altLang="en-US"/>
          </a:p>
        </p:txBody>
      </p:sp>
      <p:sp>
        <p:nvSpPr>
          <p:cNvPr id="2" name="Line 19"/>
          <p:cNvSpPr>
            <a:spLocks noChangeShapeType="1"/>
          </p:cNvSpPr>
          <p:nvPr/>
        </p:nvSpPr>
        <p:spPr bwMode="auto">
          <a:xfrm rot="6300000">
            <a:off x="7410450" y="2580005"/>
            <a:ext cx="57150" cy="237490"/>
          </a:xfrm>
          <a:prstGeom prst="line">
            <a:avLst/>
          </a:prstGeom>
          <a:noFill/>
          <a:ln w="57150" cmpd="sng">
            <a:solidFill>
              <a:srgbClr val="FF0000"/>
            </a:solidFill>
            <a:prstDash val="solid"/>
            <a:miter lim="800000"/>
            <a:tailEnd type="triangle" w="med" len="lg"/>
          </a:ln>
        </p:spPr>
        <p:txBody>
          <a:bodyPr wrap="none"/>
          <a:p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7CEA7B-F4DC-443A-8DAF-CB7C0291567D}" type="slidenum">
              <a:rPr lang="zh-CN" altLang="en-US" smtClean="0"/>
            </a:fld>
            <a:endParaRPr lang="en-US" altLang="zh-CN" smtClean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>
          <a:xfrm>
            <a:off x="7675880" y="6007735"/>
            <a:ext cx="3372485" cy="623570"/>
          </a:xfrm>
          <a:solidFill>
            <a:srgbClr val="FFFF00">
              <a:alpha val="39999"/>
            </a:srgbClr>
          </a:solidFill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模拟电路实验箱</a:t>
            </a: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楷体_GB2312" pitchFamily="49" charset="-122"/>
            </a:endParaRPr>
          </a:p>
        </p:txBody>
      </p:sp>
      <p:sp>
        <p:nvSpPr>
          <p:cNvPr id="62468" name="AutoShape 1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9840913" y="260350"/>
            <a:ext cx="576262" cy="576263"/>
          </a:xfrm>
          <a:prstGeom prst="actionButtonReturn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 flipH="1">
            <a:off x="4079875" y="4076700"/>
            <a:ext cx="10795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rgbClr val="FF0000"/>
                </a:solidFill>
                <a:ea typeface="宋体" panose="02010600030101010101" pitchFamily="2" charset="-122"/>
              </a:rPr>
              <a:t>+10V</a:t>
            </a:r>
            <a:endParaRPr lang="en-US" altLang="zh-CN" sz="2400" ker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3430905" y="981075"/>
          <a:ext cx="652462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639300" imgH="11725275" progId="Paint.Picture">
                  <p:embed/>
                </p:oleObj>
              </mc:Choice>
              <mc:Fallback>
                <p:oleObj name="" r:id="rId1" imgW="9639300" imgH="117252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30905" y="981075"/>
                        <a:ext cx="652462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18"/>
          <p:cNvSpPr>
            <a:spLocks noChangeShapeType="1"/>
          </p:cNvSpPr>
          <p:nvPr/>
        </p:nvSpPr>
        <p:spPr bwMode="auto">
          <a:xfrm flipH="1">
            <a:off x="8890000" y="3016250"/>
            <a:ext cx="720725" cy="73025"/>
          </a:xfrm>
          <a:prstGeom prst="line">
            <a:avLst/>
          </a:prstGeom>
          <a:noFill/>
          <a:ln w="57150">
            <a:solidFill>
              <a:srgbClr val="008000"/>
            </a:solidFill>
            <a:miter lim="800000"/>
            <a:tailEnd type="triangle" w="med" len="lg"/>
          </a:ln>
          <a:effectLst/>
        </p:spPr>
        <p:txBody>
          <a:bodyPr wrap="none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62472" name="Line 19"/>
          <p:cNvSpPr>
            <a:spLocks noChangeShapeType="1"/>
          </p:cNvSpPr>
          <p:nvPr/>
        </p:nvSpPr>
        <p:spPr bwMode="auto">
          <a:xfrm flipH="1">
            <a:off x="8904288" y="4652963"/>
            <a:ext cx="792162" cy="144462"/>
          </a:xfrm>
          <a:prstGeom prst="line">
            <a:avLst/>
          </a:prstGeom>
          <a:noFill/>
          <a:ln w="57150">
            <a:solidFill>
              <a:srgbClr val="000000"/>
            </a:solidFill>
            <a:miter lim="800000"/>
            <a:tailEnd type="triangle" w="med" len="lg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2473" name="Text Box 20"/>
          <p:cNvSpPr txBox="1">
            <a:spLocks noChangeArrowheads="1"/>
          </p:cNvSpPr>
          <p:nvPr/>
        </p:nvSpPr>
        <p:spPr bwMode="auto">
          <a:xfrm flipH="1">
            <a:off x="9356725" y="2871788"/>
            <a:ext cx="136842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-12V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2474" name="Text Box 21"/>
          <p:cNvSpPr txBox="1">
            <a:spLocks noChangeArrowheads="1"/>
          </p:cNvSpPr>
          <p:nvPr/>
        </p:nvSpPr>
        <p:spPr bwMode="auto">
          <a:xfrm flipH="1">
            <a:off x="9413875" y="2066925"/>
            <a:ext cx="136842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+12V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 flipH="1">
            <a:off x="9299575" y="4365625"/>
            <a:ext cx="1368425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kern="0">
                <a:solidFill>
                  <a:srgbClr val="FF0000"/>
                </a:solidFill>
                <a:ea typeface="宋体" panose="02010600030101010101" pitchFamily="2" charset="-122"/>
              </a:rPr>
              <a:t>地</a:t>
            </a:r>
            <a:endParaRPr lang="zh-CN" altLang="en-US" ker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62471" name="Line 19"/>
          <p:cNvSpPr>
            <a:spLocks noChangeShapeType="1"/>
          </p:cNvSpPr>
          <p:nvPr/>
        </p:nvSpPr>
        <p:spPr bwMode="auto">
          <a:xfrm flipH="1">
            <a:off x="8802688" y="2354263"/>
            <a:ext cx="719137" cy="73025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tailEnd type="triangle" w="med" len="lg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3075305" y="733425"/>
          <a:ext cx="604139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9105265" imgH="11600815" progId="Paint.Picture">
                  <p:embed/>
                </p:oleObj>
              </mc:Choice>
              <mc:Fallback>
                <p:oleObj name="" r:id="rId1" imgW="9105265" imgH="1160081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75305" y="733425"/>
                        <a:ext cx="6041390" cy="485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>
          <a:xfrm>
            <a:off x="7675880" y="6007735"/>
            <a:ext cx="3372485" cy="623570"/>
          </a:xfrm>
          <a:solidFill>
            <a:srgbClr val="FFFF00">
              <a:alpha val="39999"/>
            </a:srgbClr>
          </a:solidFill>
        </p:spPr>
        <p:txBody>
          <a:bodyPr>
            <a:normAutofit fontScale="90000"/>
          </a:bodyPr>
          <a:p>
            <a:pPr eaLnBrk="1" hangingPunct="1"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模拟电路实验箱</a:t>
            </a: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楷体_GB2312" pitchFamily="49" charset="-122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3028950" y="476250"/>
          <a:ext cx="4115435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743825" imgH="11791315" progId="Paint.Picture">
                  <p:embed/>
                </p:oleObj>
              </mc:Choice>
              <mc:Fallback>
                <p:oleObj name="" r:id="rId1" imgW="7743825" imgH="1179131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0" y="476250"/>
                        <a:ext cx="4115435" cy="590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>
          <a:xfrm>
            <a:off x="7675880" y="6007735"/>
            <a:ext cx="3372485" cy="623570"/>
          </a:xfrm>
          <a:solidFill>
            <a:srgbClr val="FFFF00">
              <a:alpha val="39999"/>
            </a:srgbClr>
          </a:solidFill>
        </p:spPr>
        <p:txBody>
          <a:bodyPr>
            <a:normAutofit fontScale="90000"/>
          </a:bodyPr>
          <a:p>
            <a:pPr eaLnBrk="1" hangingPunct="1"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模拟电路实验箱</a:t>
            </a: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楷体_GB2312" pitchFamily="49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6139" y="60325"/>
            <a:ext cx="109537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三极</a:t>
            </a:r>
            <a:r>
              <a:rPr sz="2800" b="1" spc="-6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管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55269" y="613829"/>
            <a:ext cx="7656830" cy="4039235"/>
            <a:chOff x="2255269" y="613829"/>
            <a:chExt cx="7656830" cy="40392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55269" y="719145"/>
              <a:ext cx="1733791" cy="37102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6723" y="613829"/>
              <a:ext cx="1667192" cy="38404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3975" y="673607"/>
              <a:ext cx="4008120" cy="15483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9592" y="2205227"/>
              <a:ext cx="3825240" cy="244754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81528" y="5296280"/>
            <a:ext cx="243840" cy="577850"/>
            <a:chOff x="2881528" y="5296280"/>
            <a:chExt cx="243840" cy="577850"/>
          </a:xfrm>
        </p:grpSpPr>
        <p:sp>
          <p:nvSpPr>
            <p:cNvPr id="9" name="object 9"/>
            <p:cNvSpPr/>
            <p:nvPr/>
          </p:nvSpPr>
          <p:spPr>
            <a:xfrm>
              <a:off x="2890875" y="5305628"/>
              <a:ext cx="225425" cy="447675"/>
            </a:xfrm>
            <a:custGeom>
              <a:avLst/>
              <a:gdLst/>
              <a:ahLst/>
              <a:cxnLst/>
              <a:rect l="l" t="t" r="r" b="b"/>
              <a:pathLst>
                <a:path w="225425" h="447675">
                  <a:moveTo>
                    <a:pt x="0" y="0"/>
                  </a:moveTo>
                  <a:lnTo>
                    <a:pt x="0" y="447306"/>
                  </a:lnTo>
                </a:path>
                <a:path w="225425" h="447675">
                  <a:moveTo>
                    <a:pt x="0" y="111823"/>
                  </a:moveTo>
                  <a:lnTo>
                    <a:pt x="225145" y="0"/>
                  </a:lnTo>
                </a:path>
              </a:pathLst>
            </a:custGeom>
            <a:ln w="1869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03448" y="5659742"/>
              <a:ext cx="75565" cy="93345"/>
            </a:xfrm>
            <a:custGeom>
              <a:avLst/>
              <a:gdLst/>
              <a:ahLst/>
              <a:cxnLst/>
              <a:rect l="l" t="t" r="r" b="b"/>
              <a:pathLst>
                <a:path w="75564" h="93345">
                  <a:moveTo>
                    <a:pt x="0" y="93192"/>
                  </a:moveTo>
                  <a:lnTo>
                    <a:pt x="56286" y="0"/>
                  </a:lnTo>
                  <a:lnTo>
                    <a:pt x="75056" y="74549"/>
                  </a:lnTo>
                  <a:lnTo>
                    <a:pt x="0" y="9319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90875" y="5641111"/>
              <a:ext cx="225425" cy="224154"/>
            </a:xfrm>
            <a:custGeom>
              <a:avLst/>
              <a:gdLst/>
              <a:ahLst/>
              <a:cxnLst/>
              <a:rect l="l" t="t" r="r" b="b"/>
              <a:pathLst>
                <a:path w="225425" h="224154">
                  <a:moveTo>
                    <a:pt x="168859" y="18630"/>
                  </a:moveTo>
                  <a:lnTo>
                    <a:pt x="187629" y="93179"/>
                  </a:lnTo>
                  <a:lnTo>
                    <a:pt x="112572" y="111823"/>
                  </a:lnTo>
                  <a:lnTo>
                    <a:pt x="168859" y="18630"/>
                  </a:lnTo>
                </a:path>
                <a:path w="225425" h="224154">
                  <a:moveTo>
                    <a:pt x="0" y="0"/>
                  </a:moveTo>
                  <a:lnTo>
                    <a:pt x="225145" y="111823"/>
                  </a:lnTo>
                  <a:lnTo>
                    <a:pt x="225145" y="223646"/>
                  </a:lnTo>
                </a:path>
              </a:pathLst>
            </a:custGeom>
            <a:ln w="1869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952882" y="5740234"/>
            <a:ext cx="212725" cy="4730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  <a:tabLst>
                <a:tab pos="459740" algn="l"/>
              </a:tabLst>
            </a:pPr>
            <a:r>
              <a:rPr sz="1300" u="heavy" spc="2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u="heavy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3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52882" y="4845621"/>
            <a:ext cx="212725" cy="4730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  <a:tabLst>
                <a:tab pos="198755" algn="l"/>
                <a:tab pos="459740" algn="l"/>
              </a:tabLst>
            </a:pPr>
            <a:r>
              <a:rPr sz="13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300" u="heavy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sz="13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15449" y="4751590"/>
            <a:ext cx="906144" cy="1472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350" b="1" spc="-13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Q</a:t>
            </a:r>
            <a:r>
              <a:rPr sz="4200" spc="-172" baseline="-3500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2350" b="1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350">
              <a:latin typeface="Arial" panose="020B0604020202020204"/>
              <a:cs typeface="Arial" panose="020B0604020202020204"/>
            </a:endParaRPr>
          </a:p>
          <a:p>
            <a:pPr marL="97155">
              <a:lnSpc>
                <a:spcPts val="3095"/>
              </a:lnSpc>
              <a:spcBef>
                <a:spcPts val="2920"/>
              </a:spcBef>
            </a:pPr>
            <a:r>
              <a:rPr sz="2800" spc="-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e</a:t>
            </a:r>
            <a:endParaRPr sz="2800">
              <a:latin typeface="Tahoma" panose="020B0604030504040204"/>
              <a:cs typeface="Tahoma" panose="020B0604030504040204"/>
            </a:endParaRPr>
          </a:p>
          <a:p>
            <a:pPr marL="38100">
              <a:lnSpc>
                <a:spcPts val="2015"/>
              </a:lnSpc>
            </a:pPr>
            <a:r>
              <a:rPr sz="190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2N1711</a:t>
            </a:r>
            <a:endParaRPr sz="1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2916" y="5367426"/>
            <a:ext cx="10985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39055" y="5296280"/>
            <a:ext cx="243840" cy="577850"/>
            <a:chOff x="4739055" y="5296280"/>
            <a:chExt cx="243840" cy="577850"/>
          </a:xfrm>
        </p:grpSpPr>
        <p:sp>
          <p:nvSpPr>
            <p:cNvPr id="17" name="object 17"/>
            <p:cNvSpPr/>
            <p:nvPr/>
          </p:nvSpPr>
          <p:spPr>
            <a:xfrm>
              <a:off x="4748402" y="5305628"/>
              <a:ext cx="225425" cy="559435"/>
            </a:xfrm>
            <a:custGeom>
              <a:avLst/>
              <a:gdLst/>
              <a:ahLst/>
              <a:cxnLst/>
              <a:rect l="l" t="t" r="r" b="b"/>
              <a:pathLst>
                <a:path w="225425" h="559435">
                  <a:moveTo>
                    <a:pt x="0" y="0"/>
                  </a:moveTo>
                  <a:lnTo>
                    <a:pt x="0" y="447306"/>
                  </a:lnTo>
                </a:path>
                <a:path w="225425" h="559435">
                  <a:moveTo>
                    <a:pt x="0" y="111823"/>
                  </a:moveTo>
                  <a:lnTo>
                    <a:pt x="225145" y="0"/>
                  </a:lnTo>
                </a:path>
                <a:path w="225425" h="559435">
                  <a:moveTo>
                    <a:pt x="0" y="335483"/>
                  </a:moveTo>
                  <a:lnTo>
                    <a:pt x="225145" y="447306"/>
                  </a:lnTo>
                  <a:lnTo>
                    <a:pt x="225145" y="559130"/>
                  </a:lnTo>
                </a:path>
              </a:pathLst>
            </a:custGeom>
            <a:ln w="1869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85918" y="5641111"/>
              <a:ext cx="93980" cy="93345"/>
            </a:xfrm>
            <a:custGeom>
              <a:avLst/>
              <a:gdLst/>
              <a:ahLst/>
              <a:cxnLst/>
              <a:rect l="l" t="t" r="r" b="b"/>
              <a:pathLst>
                <a:path w="93979" h="93345">
                  <a:moveTo>
                    <a:pt x="37528" y="93179"/>
                  </a:moveTo>
                  <a:lnTo>
                    <a:pt x="0" y="18630"/>
                  </a:lnTo>
                  <a:lnTo>
                    <a:pt x="93814" y="0"/>
                  </a:lnTo>
                  <a:lnTo>
                    <a:pt x="37528" y="9317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85918" y="5641111"/>
              <a:ext cx="93980" cy="93345"/>
            </a:xfrm>
            <a:custGeom>
              <a:avLst/>
              <a:gdLst/>
              <a:ahLst/>
              <a:cxnLst/>
              <a:rect l="l" t="t" r="r" b="b"/>
              <a:pathLst>
                <a:path w="93979" h="93345">
                  <a:moveTo>
                    <a:pt x="93814" y="0"/>
                  </a:moveTo>
                  <a:lnTo>
                    <a:pt x="37528" y="93179"/>
                  </a:lnTo>
                  <a:lnTo>
                    <a:pt x="0" y="18630"/>
                  </a:lnTo>
                  <a:lnTo>
                    <a:pt x="93814" y="0"/>
                  </a:lnTo>
                </a:path>
              </a:pathLst>
            </a:custGeom>
            <a:ln w="1869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810409" y="5740234"/>
            <a:ext cx="212725" cy="4730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  <a:tabLst>
                <a:tab pos="459740" algn="l"/>
              </a:tabLst>
            </a:pPr>
            <a:r>
              <a:rPr sz="1300" u="heavy" spc="2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u="heavy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3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4810409" y="4845621"/>
            <a:ext cx="212725" cy="4730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  <a:tabLst>
                <a:tab pos="198755" algn="l"/>
                <a:tab pos="459740" algn="l"/>
              </a:tabLst>
            </a:pPr>
            <a:r>
              <a:rPr sz="13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300" u="heavy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sz="13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72977" y="4751590"/>
            <a:ext cx="1078230" cy="1472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350" b="1" spc="-12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Q</a:t>
            </a:r>
            <a:r>
              <a:rPr sz="4200" spc="-337" baseline="-3500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2350" b="1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2350">
              <a:latin typeface="Arial" panose="020B0604020202020204"/>
              <a:cs typeface="Arial" panose="020B0604020202020204"/>
            </a:endParaRPr>
          </a:p>
          <a:p>
            <a:pPr marL="111760">
              <a:lnSpc>
                <a:spcPts val="3095"/>
              </a:lnSpc>
              <a:spcBef>
                <a:spcPts val="2920"/>
              </a:spcBef>
            </a:pPr>
            <a:r>
              <a:rPr sz="2800" spc="-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e</a:t>
            </a:r>
            <a:endParaRPr sz="2800">
              <a:latin typeface="Tahoma" panose="020B0604030504040204"/>
              <a:cs typeface="Tahoma" panose="020B0604030504040204"/>
            </a:endParaRPr>
          </a:p>
          <a:p>
            <a:pPr marL="38100">
              <a:lnSpc>
                <a:spcPts val="2015"/>
              </a:lnSpc>
            </a:pPr>
            <a:r>
              <a:rPr sz="190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2N1132A</a:t>
            </a:r>
            <a:endParaRPr sz="1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60443" y="5367426"/>
            <a:ext cx="10985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90720" y="5117782"/>
            <a:ext cx="22161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Tahoma" panose="020B0604030504040204"/>
                <a:cs typeface="Tahoma" panose="020B0604030504040204"/>
              </a:rPr>
              <a:t>b</a:t>
            </a:r>
            <a:endParaRPr sz="2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19057" y="5117782"/>
            <a:ext cx="22161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Tahoma" panose="020B0604030504040204"/>
                <a:cs typeface="Tahoma" panose="020B0604030504040204"/>
              </a:rPr>
              <a:t>b</a:t>
            </a:r>
            <a:endParaRPr sz="2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61157" y="303402"/>
            <a:ext cx="221615" cy="172275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indent="16510" algn="just">
              <a:lnSpc>
                <a:spcPct val="133000"/>
              </a:lnSpc>
              <a:spcBef>
                <a:spcPts val="35"/>
              </a:spcBef>
            </a:pPr>
            <a:r>
              <a:rPr sz="2800" spc="-5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c b e</a:t>
            </a:r>
            <a:endParaRPr sz="2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33167" y="2453957"/>
            <a:ext cx="289560" cy="19488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e</a:t>
            </a:r>
            <a:endParaRPr sz="2800">
              <a:latin typeface="Tahoma" panose="020B0604030504040204"/>
              <a:cs typeface="Tahoma" panose="020B0604030504040204"/>
            </a:endParaRPr>
          </a:p>
          <a:p>
            <a:pPr marL="96520" marR="5080" indent="-16510">
              <a:lnSpc>
                <a:spcPct val="131000"/>
              </a:lnSpc>
              <a:spcBef>
                <a:spcPts val="2960"/>
              </a:spcBef>
            </a:pPr>
            <a:r>
              <a:rPr sz="2800" spc="-5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b c</a:t>
            </a:r>
            <a:endParaRPr sz="2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22487" y="4305934"/>
            <a:ext cx="10915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符号</a:t>
            </a:r>
            <a:r>
              <a:rPr sz="2800" spc="-50" dirty="0">
                <a:solidFill>
                  <a:srgbClr val="0000FF"/>
                </a:solidFill>
                <a:latin typeface="新宋体" panose="02010609030101010101" charset="-122"/>
                <a:cs typeface="新宋体" panose="02010609030101010101" charset="-122"/>
              </a:rPr>
              <a:t>：</a:t>
            </a:r>
            <a:endParaRPr sz="2800">
              <a:latin typeface="新宋体" panose="0201060903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550" y="620713"/>
            <a:ext cx="8229600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实验四  </a:t>
            </a:r>
            <a:r>
              <a:rPr lang="zh-CN" altLang="en-US" smtClean="0">
                <a:solidFill>
                  <a:srgbClr val="FF0000"/>
                </a:solidFill>
              </a:rPr>
              <a:t>运算放大器</a:t>
            </a:r>
            <a:r>
              <a:rPr lang="zh-CN" altLang="en-US" smtClean="0"/>
              <a:t>应用</a:t>
            </a:r>
            <a:endParaRPr lang="zh-CN" altLang="en-US" smtClean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25663" y="1700213"/>
            <a:ext cx="8002587" cy="4610100"/>
          </a:xfrm>
        </p:spPr>
        <p:txBody>
          <a:bodyPr/>
          <a:lstStyle/>
          <a:p>
            <a:pPr marL="358775" indent="-358775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0000FF"/>
                </a:solidFill>
                <a:ea typeface="黑体" panose="02010609060101010101" charset="-122"/>
              </a:rPr>
              <a:t>实验内容</a:t>
            </a:r>
            <a:r>
              <a:rPr lang="zh-CN" altLang="en-US" smtClean="0">
                <a:sym typeface="Wingdings" panose="05000000000000000000" pitchFamily="2" charset="2"/>
              </a:rPr>
              <a:t>：</a:t>
            </a:r>
            <a:endParaRPr lang="zh-CN" altLang="en-US" smtClean="0">
              <a:sym typeface="Wingdings" panose="05000000000000000000" pitchFamily="2" charset="2"/>
            </a:endParaRPr>
          </a:p>
          <a:p>
            <a:pPr marL="358775" indent="-358775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mtClean="0"/>
              <a:t>1. </a:t>
            </a:r>
            <a:r>
              <a:rPr lang="zh-CN" altLang="en-US" smtClean="0"/>
              <a:t>反相比例放大器</a:t>
            </a:r>
            <a:endParaRPr lang="zh-CN" altLang="en-US" smtClean="0"/>
          </a:p>
          <a:p>
            <a:pPr marL="358775" indent="-358775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mtClean="0"/>
              <a:t>2. </a:t>
            </a:r>
            <a:r>
              <a:rPr lang="zh-CN" altLang="en-US" smtClean="0"/>
              <a:t>同相比例放大器</a:t>
            </a:r>
            <a:endParaRPr lang="zh-CN" altLang="en-US" smtClean="0"/>
          </a:p>
          <a:p>
            <a:pPr marL="358775" indent="-358775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mtClean="0"/>
              <a:t>4. </a:t>
            </a:r>
            <a:r>
              <a:rPr lang="zh-CN" altLang="en-US" smtClean="0"/>
              <a:t>积分器（选作）</a:t>
            </a:r>
            <a:endParaRPr lang="zh-CN" altLang="en-US" smtClean="0"/>
          </a:p>
          <a:p>
            <a:pPr marL="358775" indent="-358775" eaLnBrk="1" hangingPunct="1">
              <a:lnSpc>
                <a:spcPct val="120000"/>
              </a:lnSpc>
            </a:pPr>
            <a:endParaRPr lang="en-US" altLang="zh-CN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550" y="96838"/>
            <a:ext cx="8229600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实验四  </a:t>
            </a:r>
            <a:r>
              <a:rPr lang="zh-CN" altLang="en-US" smtClean="0">
                <a:solidFill>
                  <a:srgbClr val="FF0000"/>
                </a:solidFill>
              </a:rPr>
              <a:t>运算放大器</a:t>
            </a:r>
            <a:r>
              <a:rPr lang="zh-CN" altLang="en-US" smtClean="0"/>
              <a:t>应用</a:t>
            </a:r>
            <a:endParaRPr lang="zh-CN" altLang="en-US" smtClean="0"/>
          </a:p>
        </p:txBody>
      </p:sp>
      <p:graphicFrame>
        <p:nvGraphicFramePr>
          <p:cNvPr id="73790" name="Group 62"/>
          <p:cNvGraphicFramePr>
            <a:graphicFrameLocks noGrp="1"/>
          </p:cNvGraphicFramePr>
          <p:nvPr>
            <p:ph sz="half" idx="2"/>
          </p:nvPr>
        </p:nvGraphicFramePr>
        <p:xfrm>
          <a:off x="2135188" y="5014913"/>
          <a:ext cx="7981950" cy="1371600"/>
        </p:xfrm>
        <a:graphic>
          <a:graphicData uri="http://schemas.openxmlformats.org/drawingml/2006/table">
            <a:tbl>
              <a:tblPr/>
              <a:tblGrid>
                <a:gridCol w="791845"/>
                <a:gridCol w="1027430"/>
                <a:gridCol w="1026795"/>
                <a:gridCol w="1027430"/>
                <a:gridCol w="1026795"/>
                <a:gridCol w="1027430"/>
                <a:gridCol w="1026795"/>
                <a:gridCol w="102743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-0.1v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557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8" y="711200"/>
            <a:ext cx="3538537" cy="506413"/>
          </a:xfrm>
        </p:spPr>
        <p:txBody>
          <a:bodyPr/>
          <a:lstStyle/>
          <a:p>
            <a:pPr marL="358775" indent="-35877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1. </a:t>
            </a:r>
            <a:r>
              <a:rPr lang="zh-CN" altLang="en-US" smtClean="0"/>
              <a:t>反相比例放大器</a:t>
            </a:r>
            <a:endParaRPr lang="en-US" altLang="zh-CN" smtClean="0"/>
          </a:p>
        </p:txBody>
      </p:sp>
      <p:sp>
        <p:nvSpPr>
          <p:cNvPr id="73793" name="AutoShape 65">
            <a:hlinkClick r:id="rId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1196975"/>
            <a:ext cx="1222375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双电源</a:t>
            </a:r>
            <a:endParaRPr lang="zh-CN" altLang="en-US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3795" name="AutoShape 67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1773238"/>
            <a:ext cx="1223962" cy="503237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μA741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5580" name="AutoShape 7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620713"/>
            <a:ext cx="1223962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bg2"/>
                </a:solidFill>
              </a:rPr>
              <a:t>试验箱</a:t>
            </a:r>
            <a:endParaRPr lang="zh-CN" altLang="en-US" sz="2400">
              <a:solidFill>
                <a:schemeClr val="bg2"/>
              </a:solidFill>
            </a:endParaRPr>
          </a:p>
        </p:txBody>
      </p:sp>
      <p:sp>
        <p:nvSpPr>
          <p:cNvPr id="16" name="AutoShape 6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336088" y="4438650"/>
            <a:ext cx="1223962" cy="503238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LM324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" name="AutoShape 6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3862388"/>
            <a:ext cx="1223962" cy="503237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OP07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5583" name="AutoShape 75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135188" y="4292600"/>
            <a:ext cx="1223962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bg2"/>
                </a:solidFill>
              </a:rPr>
              <a:t>电源线</a:t>
            </a:r>
            <a:endParaRPr lang="zh-CN" altLang="en-US" sz="2400">
              <a:solidFill>
                <a:schemeClr val="bg2"/>
              </a:solidFill>
            </a:endParaRPr>
          </a:p>
        </p:txBody>
      </p:sp>
      <p:pic>
        <p:nvPicPr>
          <p:cNvPr id="65584" name="Picture 6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19463" y="836613"/>
            <a:ext cx="565626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85" name="Text Box 68"/>
          <p:cNvSpPr txBox="1">
            <a:spLocks noChangeArrowheads="1"/>
          </p:cNvSpPr>
          <p:nvPr/>
        </p:nvSpPr>
        <p:spPr bwMode="auto">
          <a:xfrm>
            <a:off x="6199188" y="2276475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2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5586" name="Text Box 69"/>
          <p:cNvSpPr txBox="1">
            <a:spLocks noChangeArrowheads="1"/>
          </p:cNvSpPr>
          <p:nvPr/>
        </p:nvSpPr>
        <p:spPr bwMode="auto">
          <a:xfrm>
            <a:off x="6199188" y="2997200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3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5587" name="Text Box 70"/>
          <p:cNvSpPr txBox="1">
            <a:spLocks noChangeArrowheads="1"/>
          </p:cNvSpPr>
          <p:nvPr/>
        </p:nvSpPr>
        <p:spPr bwMode="auto">
          <a:xfrm>
            <a:off x="6702425" y="1916113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4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5588" name="Text Box 71"/>
          <p:cNvSpPr txBox="1">
            <a:spLocks noChangeArrowheads="1"/>
          </p:cNvSpPr>
          <p:nvPr/>
        </p:nvSpPr>
        <p:spPr bwMode="auto">
          <a:xfrm>
            <a:off x="7494588" y="2455863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6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5589" name="Text Box 72"/>
          <p:cNvSpPr txBox="1">
            <a:spLocks noChangeArrowheads="1"/>
          </p:cNvSpPr>
          <p:nvPr/>
        </p:nvSpPr>
        <p:spPr bwMode="auto">
          <a:xfrm>
            <a:off x="7062788" y="3248025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5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5590" name="Text Box 73"/>
          <p:cNvSpPr txBox="1">
            <a:spLocks noChangeArrowheads="1"/>
          </p:cNvSpPr>
          <p:nvPr/>
        </p:nvSpPr>
        <p:spPr bwMode="auto">
          <a:xfrm>
            <a:off x="6775450" y="3248025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1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5591" name="Text Box 74"/>
          <p:cNvSpPr txBox="1">
            <a:spLocks noChangeArrowheads="1"/>
          </p:cNvSpPr>
          <p:nvPr/>
        </p:nvSpPr>
        <p:spPr bwMode="auto">
          <a:xfrm>
            <a:off x="6486525" y="3284538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7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23" name="Line 61"/>
          <p:cNvSpPr>
            <a:spLocks noChangeShapeType="1"/>
          </p:cNvSpPr>
          <p:nvPr/>
        </p:nvSpPr>
        <p:spPr bwMode="auto">
          <a:xfrm>
            <a:off x="2886075" y="2490788"/>
            <a:ext cx="504825" cy="650875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1843088" y="1557338"/>
            <a:ext cx="1979612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</a:rPr>
              <a:t>直流信号源（实验板）</a:t>
            </a:r>
            <a:endParaRPr lang="zh-CN" altLang="en-US">
              <a:solidFill>
                <a:srgbClr val="00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550" y="96838"/>
            <a:ext cx="8229600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实验四  </a:t>
            </a:r>
            <a:r>
              <a:rPr lang="zh-CN" altLang="en-US" smtClean="0">
                <a:solidFill>
                  <a:srgbClr val="FF0000"/>
                </a:solidFill>
              </a:rPr>
              <a:t>运算放大器</a:t>
            </a:r>
            <a:r>
              <a:rPr lang="zh-CN" altLang="en-US" smtClean="0"/>
              <a:t>应用</a:t>
            </a:r>
            <a:endParaRPr lang="zh-CN" altLang="en-US" smtClean="0"/>
          </a:p>
        </p:txBody>
      </p:sp>
      <p:graphicFrame>
        <p:nvGraphicFramePr>
          <p:cNvPr id="98307" name="Group 3"/>
          <p:cNvGraphicFramePr>
            <a:graphicFrameLocks noGrp="1"/>
          </p:cNvGraphicFramePr>
          <p:nvPr>
            <p:ph sz="half" idx="2"/>
          </p:nvPr>
        </p:nvGraphicFramePr>
        <p:xfrm>
          <a:off x="1931988" y="4797425"/>
          <a:ext cx="8267700" cy="1828800"/>
        </p:xfrm>
        <a:graphic>
          <a:graphicData uri="http://schemas.openxmlformats.org/drawingml/2006/table">
            <a:tbl>
              <a:tblPr/>
              <a:tblGrid>
                <a:gridCol w="1295400"/>
                <a:gridCol w="1162050"/>
                <a:gridCol w="1162050"/>
                <a:gridCol w="1162050"/>
                <a:gridCol w="1162050"/>
                <a:gridCol w="1162050"/>
                <a:gridCol w="116205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 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5mV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50mV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100mV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500mV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波形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6605" name="Rectangle 45"/>
          <p:cNvSpPr>
            <a:spLocks noGrp="1" noChangeArrowheads="1"/>
          </p:cNvSpPr>
          <p:nvPr>
            <p:ph type="body" sz="half" idx="1"/>
          </p:nvPr>
        </p:nvSpPr>
        <p:spPr>
          <a:xfrm>
            <a:off x="1931988" y="690245"/>
            <a:ext cx="3538537" cy="506413"/>
          </a:xfrm>
        </p:spPr>
        <p:txBody>
          <a:bodyPr/>
          <a:lstStyle/>
          <a:p>
            <a:pPr marL="358775" indent="-35877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1. </a:t>
            </a:r>
            <a:r>
              <a:rPr lang="zh-CN" altLang="en-US" smtClean="0"/>
              <a:t>反相比例放大器</a:t>
            </a:r>
            <a:endParaRPr lang="en-US" altLang="zh-CN" smtClean="0"/>
          </a:p>
        </p:txBody>
      </p:sp>
      <p:pic>
        <p:nvPicPr>
          <p:cNvPr id="66606" name="Picture 4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82888" y="620713"/>
            <a:ext cx="5895975" cy="406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55" name="AutoShape 51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1773238"/>
            <a:ext cx="1223962" cy="503237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μA741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6608" name="Text Box 52"/>
          <p:cNvSpPr txBox="1">
            <a:spLocks noChangeArrowheads="1"/>
          </p:cNvSpPr>
          <p:nvPr/>
        </p:nvSpPr>
        <p:spPr bwMode="auto">
          <a:xfrm>
            <a:off x="5159375" y="1914525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2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6609" name="Text Box 53"/>
          <p:cNvSpPr txBox="1">
            <a:spLocks noChangeArrowheads="1"/>
          </p:cNvSpPr>
          <p:nvPr/>
        </p:nvSpPr>
        <p:spPr bwMode="auto">
          <a:xfrm>
            <a:off x="5159375" y="2490788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3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6610" name="Text Box 54"/>
          <p:cNvSpPr txBox="1">
            <a:spLocks noChangeArrowheads="1"/>
          </p:cNvSpPr>
          <p:nvPr/>
        </p:nvSpPr>
        <p:spPr bwMode="auto">
          <a:xfrm>
            <a:off x="5735638" y="1806575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4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6611" name="Text Box 55"/>
          <p:cNvSpPr txBox="1">
            <a:spLocks noChangeArrowheads="1"/>
          </p:cNvSpPr>
          <p:nvPr/>
        </p:nvSpPr>
        <p:spPr bwMode="auto">
          <a:xfrm>
            <a:off x="6526213" y="2201863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6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6612" name="Text Box 56"/>
          <p:cNvSpPr txBox="1">
            <a:spLocks noChangeArrowheads="1"/>
          </p:cNvSpPr>
          <p:nvPr/>
        </p:nvSpPr>
        <p:spPr bwMode="auto">
          <a:xfrm>
            <a:off x="6310313" y="2598738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5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6613" name="Text Box 57"/>
          <p:cNvSpPr txBox="1">
            <a:spLocks noChangeArrowheads="1"/>
          </p:cNvSpPr>
          <p:nvPr/>
        </p:nvSpPr>
        <p:spPr bwMode="auto">
          <a:xfrm>
            <a:off x="5808663" y="2851150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1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6614" name="Text Box 58"/>
          <p:cNvSpPr txBox="1">
            <a:spLocks noChangeArrowheads="1"/>
          </p:cNvSpPr>
          <p:nvPr/>
        </p:nvSpPr>
        <p:spPr bwMode="auto">
          <a:xfrm>
            <a:off x="5518150" y="3032125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7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6615" name="AutoShape 59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620713"/>
            <a:ext cx="1223962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bg2"/>
                </a:solidFill>
              </a:rPr>
              <a:t>试验箱</a:t>
            </a:r>
            <a:endParaRPr lang="zh-CN" altLang="en-US" sz="2400">
              <a:solidFill>
                <a:schemeClr val="bg2"/>
              </a:solidFill>
            </a:endParaRPr>
          </a:p>
        </p:txBody>
      </p:sp>
      <p:sp>
        <p:nvSpPr>
          <p:cNvPr id="16" name="AutoShape 6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336088" y="2924175"/>
            <a:ext cx="1223962" cy="503238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LM324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" name="AutoShape 6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2349500"/>
            <a:ext cx="1223962" cy="503238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OP07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6618" name="AutoShape 59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919288" y="4003675"/>
            <a:ext cx="1223962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bg2"/>
                </a:solidFill>
              </a:rPr>
              <a:t>示波器</a:t>
            </a:r>
            <a:endParaRPr lang="zh-CN" altLang="en-US" sz="2400">
              <a:solidFill>
                <a:schemeClr val="bg2"/>
              </a:solidFill>
            </a:endParaRPr>
          </a:p>
        </p:txBody>
      </p:sp>
      <p:sp>
        <p:nvSpPr>
          <p:cNvPr id="19" name="AutoShape 65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1196975"/>
            <a:ext cx="1222375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双电源</a:t>
            </a:r>
            <a:endParaRPr lang="zh-CN" altLang="en-US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550" y="96838"/>
            <a:ext cx="8229600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实验四  </a:t>
            </a:r>
            <a:r>
              <a:rPr lang="zh-CN" altLang="en-US" smtClean="0">
                <a:solidFill>
                  <a:srgbClr val="FF0000"/>
                </a:solidFill>
              </a:rPr>
              <a:t>运算放大器</a:t>
            </a:r>
            <a:r>
              <a:rPr lang="zh-CN" altLang="en-US" smtClean="0"/>
              <a:t>应用</a:t>
            </a:r>
            <a:endParaRPr lang="zh-CN" altLang="en-US" smtClean="0"/>
          </a:p>
        </p:txBody>
      </p:sp>
      <p:graphicFrame>
        <p:nvGraphicFramePr>
          <p:cNvPr id="75779" name="Group 3"/>
          <p:cNvGraphicFramePr>
            <a:graphicFrameLocks noGrp="1"/>
          </p:cNvGraphicFramePr>
          <p:nvPr>
            <p:ph sz="half" idx="2"/>
          </p:nvPr>
        </p:nvGraphicFramePr>
        <p:xfrm>
          <a:off x="2135188" y="5014913"/>
          <a:ext cx="7981950" cy="1371600"/>
        </p:xfrm>
        <a:graphic>
          <a:graphicData uri="http://schemas.openxmlformats.org/drawingml/2006/table">
            <a:tbl>
              <a:tblPr/>
              <a:tblGrid>
                <a:gridCol w="791845"/>
                <a:gridCol w="1027430"/>
                <a:gridCol w="1026795"/>
                <a:gridCol w="1027430"/>
                <a:gridCol w="1026795"/>
                <a:gridCol w="1027430"/>
                <a:gridCol w="1026795"/>
                <a:gridCol w="102743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-0.1v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625" name="Rectangle 41"/>
          <p:cNvSpPr>
            <a:spLocks noGrp="1" noChangeArrowheads="1"/>
          </p:cNvSpPr>
          <p:nvPr>
            <p:ph type="body" sz="half" idx="1"/>
          </p:nvPr>
        </p:nvSpPr>
        <p:spPr>
          <a:xfrm>
            <a:off x="2135505" y="889000"/>
            <a:ext cx="2484120" cy="506730"/>
          </a:xfrm>
        </p:spPr>
        <p:txBody>
          <a:bodyPr/>
          <a:lstStyle/>
          <a:p>
            <a:pPr marL="358775" indent="-35877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2. </a:t>
            </a:r>
            <a:r>
              <a:rPr lang="zh-CN" altLang="en-US" smtClean="0"/>
              <a:t>同相比例放大器</a:t>
            </a:r>
            <a:endParaRPr lang="en-US" altLang="zh-CN" smtClean="0"/>
          </a:p>
        </p:txBody>
      </p:sp>
      <p:pic>
        <p:nvPicPr>
          <p:cNvPr id="67626" name="Picture 4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82888" y="620713"/>
            <a:ext cx="6235700" cy="41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627" name="Text Box 46"/>
          <p:cNvSpPr txBox="1">
            <a:spLocks noChangeArrowheads="1"/>
          </p:cNvSpPr>
          <p:nvPr/>
        </p:nvSpPr>
        <p:spPr bwMode="auto">
          <a:xfrm>
            <a:off x="5519738" y="1881188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2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7628" name="Text Box 47"/>
          <p:cNvSpPr txBox="1">
            <a:spLocks noChangeArrowheads="1"/>
          </p:cNvSpPr>
          <p:nvPr/>
        </p:nvSpPr>
        <p:spPr bwMode="auto">
          <a:xfrm>
            <a:off x="5519738" y="2457450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3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7629" name="Text Box 48"/>
          <p:cNvSpPr txBox="1">
            <a:spLocks noChangeArrowheads="1"/>
          </p:cNvSpPr>
          <p:nvPr/>
        </p:nvSpPr>
        <p:spPr bwMode="auto">
          <a:xfrm>
            <a:off x="6096000" y="1773238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4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7630" name="Text Box 49"/>
          <p:cNvSpPr txBox="1">
            <a:spLocks noChangeArrowheads="1"/>
          </p:cNvSpPr>
          <p:nvPr/>
        </p:nvSpPr>
        <p:spPr bwMode="auto">
          <a:xfrm>
            <a:off x="6886575" y="2168525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6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7631" name="Text Box 50"/>
          <p:cNvSpPr txBox="1">
            <a:spLocks noChangeArrowheads="1"/>
          </p:cNvSpPr>
          <p:nvPr/>
        </p:nvSpPr>
        <p:spPr bwMode="auto">
          <a:xfrm>
            <a:off x="6670675" y="2565400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5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7632" name="Text Box 51"/>
          <p:cNvSpPr txBox="1">
            <a:spLocks noChangeArrowheads="1"/>
          </p:cNvSpPr>
          <p:nvPr/>
        </p:nvSpPr>
        <p:spPr bwMode="auto">
          <a:xfrm>
            <a:off x="6167438" y="2817813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1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7633" name="Text Box 52"/>
          <p:cNvSpPr txBox="1">
            <a:spLocks noChangeArrowheads="1"/>
          </p:cNvSpPr>
          <p:nvPr/>
        </p:nvSpPr>
        <p:spPr bwMode="auto">
          <a:xfrm>
            <a:off x="5878513" y="2998788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7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19" name="AutoShape 51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1773238"/>
            <a:ext cx="1223962" cy="503237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μA741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7635" name="AutoShape 59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620713"/>
            <a:ext cx="1223962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bg2"/>
                </a:solidFill>
              </a:rPr>
              <a:t>试验箱</a:t>
            </a:r>
            <a:endParaRPr lang="zh-CN" altLang="en-US" sz="2400">
              <a:solidFill>
                <a:schemeClr val="bg2"/>
              </a:solidFill>
            </a:endParaRPr>
          </a:p>
        </p:txBody>
      </p:sp>
      <p:sp>
        <p:nvSpPr>
          <p:cNvPr id="21" name="AutoShape 6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336088" y="2924175"/>
            <a:ext cx="1223962" cy="503238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LM324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" name="AutoShape 6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2349500"/>
            <a:ext cx="1223962" cy="503238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OP07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3" name="AutoShape 65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1196975"/>
            <a:ext cx="1222375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双电源</a:t>
            </a:r>
            <a:endParaRPr lang="zh-CN" altLang="en-US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550" y="96838"/>
            <a:ext cx="8229600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实验四  </a:t>
            </a:r>
            <a:r>
              <a:rPr lang="zh-CN" altLang="en-US" smtClean="0">
                <a:solidFill>
                  <a:srgbClr val="FF0000"/>
                </a:solidFill>
              </a:rPr>
              <a:t>运算放大器</a:t>
            </a:r>
            <a:r>
              <a:rPr lang="zh-CN" altLang="en-US" smtClean="0"/>
              <a:t>应用</a:t>
            </a:r>
            <a:endParaRPr lang="zh-CN" altLang="en-US" smtClean="0"/>
          </a:p>
        </p:txBody>
      </p:sp>
      <p:sp>
        <p:nvSpPr>
          <p:cNvPr id="68611" name="Rectangle 41"/>
          <p:cNvSpPr>
            <a:spLocks noGrp="1" noChangeArrowheads="1"/>
          </p:cNvSpPr>
          <p:nvPr>
            <p:ph type="body" sz="half" idx="1"/>
          </p:nvPr>
        </p:nvSpPr>
        <p:spPr>
          <a:xfrm>
            <a:off x="2114550" y="850900"/>
            <a:ext cx="2293620" cy="506730"/>
          </a:xfrm>
        </p:spPr>
        <p:txBody>
          <a:bodyPr/>
          <a:lstStyle/>
          <a:p>
            <a:pPr marL="358775" indent="-35877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2. </a:t>
            </a:r>
            <a:r>
              <a:rPr lang="zh-CN" altLang="en-US" smtClean="0"/>
              <a:t>同相比例放大器</a:t>
            </a:r>
            <a:endParaRPr lang="en-US" altLang="zh-CN" smtClean="0"/>
          </a:p>
        </p:txBody>
      </p:sp>
      <p:graphicFrame>
        <p:nvGraphicFramePr>
          <p:cNvPr id="76887" name="Group 87"/>
          <p:cNvGraphicFramePr>
            <a:graphicFrameLocks noGrp="1"/>
          </p:cNvGraphicFramePr>
          <p:nvPr>
            <p:ph sz="half" idx="2"/>
          </p:nvPr>
        </p:nvGraphicFramePr>
        <p:xfrm>
          <a:off x="1931988" y="4994275"/>
          <a:ext cx="8267700" cy="1536700"/>
        </p:xfrm>
        <a:graphic>
          <a:graphicData uri="http://schemas.openxmlformats.org/drawingml/2006/table">
            <a:tbl>
              <a:tblPr/>
              <a:tblGrid>
                <a:gridCol w="1295400"/>
                <a:gridCol w="1162050"/>
                <a:gridCol w="1162050"/>
                <a:gridCol w="1162050"/>
                <a:gridCol w="1162050"/>
                <a:gridCol w="1162050"/>
                <a:gridCol w="1162050"/>
              </a:tblGrid>
              <a:tr h="384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 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5mV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50mV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100mV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500mV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Av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波形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8654" name="Picture 8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82888" y="620713"/>
            <a:ext cx="6235700" cy="41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55" name="Text Box 89"/>
          <p:cNvSpPr txBox="1">
            <a:spLocks noChangeArrowheads="1"/>
          </p:cNvSpPr>
          <p:nvPr/>
        </p:nvSpPr>
        <p:spPr bwMode="auto">
          <a:xfrm>
            <a:off x="5519738" y="1881188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2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8656" name="Text Box 90"/>
          <p:cNvSpPr txBox="1">
            <a:spLocks noChangeArrowheads="1"/>
          </p:cNvSpPr>
          <p:nvPr/>
        </p:nvSpPr>
        <p:spPr bwMode="auto">
          <a:xfrm>
            <a:off x="5519738" y="2457450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3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8657" name="Text Box 91"/>
          <p:cNvSpPr txBox="1">
            <a:spLocks noChangeArrowheads="1"/>
          </p:cNvSpPr>
          <p:nvPr/>
        </p:nvSpPr>
        <p:spPr bwMode="auto">
          <a:xfrm>
            <a:off x="6096000" y="1773238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4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8658" name="Text Box 92"/>
          <p:cNvSpPr txBox="1">
            <a:spLocks noChangeArrowheads="1"/>
          </p:cNvSpPr>
          <p:nvPr/>
        </p:nvSpPr>
        <p:spPr bwMode="auto">
          <a:xfrm>
            <a:off x="6886575" y="2168525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6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8659" name="Text Box 93"/>
          <p:cNvSpPr txBox="1">
            <a:spLocks noChangeArrowheads="1"/>
          </p:cNvSpPr>
          <p:nvPr/>
        </p:nvSpPr>
        <p:spPr bwMode="auto">
          <a:xfrm>
            <a:off x="6670675" y="2565400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5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8660" name="Text Box 94"/>
          <p:cNvSpPr txBox="1">
            <a:spLocks noChangeArrowheads="1"/>
          </p:cNvSpPr>
          <p:nvPr/>
        </p:nvSpPr>
        <p:spPr bwMode="auto">
          <a:xfrm>
            <a:off x="6167438" y="2817813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1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8661" name="Text Box 95"/>
          <p:cNvSpPr txBox="1">
            <a:spLocks noChangeArrowheads="1"/>
          </p:cNvSpPr>
          <p:nvPr/>
        </p:nvSpPr>
        <p:spPr bwMode="auto">
          <a:xfrm>
            <a:off x="5878513" y="2998788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7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15" name="AutoShape 51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1773238"/>
            <a:ext cx="1223962" cy="503237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μA741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8663" name="AutoShape 59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620713"/>
            <a:ext cx="1223962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bg2"/>
                </a:solidFill>
              </a:rPr>
              <a:t>试验箱</a:t>
            </a:r>
            <a:endParaRPr lang="zh-CN" altLang="en-US" sz="2400">
              <a:solidFill>
                <a:schemeClr val="bg2"/>
              </a:solidFill>
            </a:endParaRPr>
          </a:p>
        </p:txBody>
      </p:sp>
      <p:sp>
        <p:nvSpPr>
          <p:cNvPr id="17" name="AutoShape 6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336088" y="2924175"/>
            <a:ext cx="1223962" cy="503238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LM324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" name="AutoShape 6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2349500"/>
            <a:ext cx="1223962" cy="503238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OP07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" name="AutoShape 65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336088" y="1196975"/>
            <a:ext cx="1222375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双电源</a:t>
            </a:r>
            <a:endParaRPr lang="zh-CN" altLang="en-US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550" y="96838"/>
            <a:ext cx="8229600" cy="523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</a:rPr>
              <a:t>实验四  </a:t>
            </a:r>
            <a:r>
              <a:rPr lang="zh-CN" altLang="en-US" smtClean="0">
                <a:solidFill>
                  <a:srgbClr val="FF0000"/>
                </a:solidFill>
              </a:rPr>
              <a:t>运算放大器</a:t>
            </a:r>
            <a:r>
              <a:rPr lang="zh-CN" altLang="en-US" smtClean="0"/>
              <a:t>应用</a:t>
            </a:r>
            <a:endParaRPr lang="zh-CN" altLang="en-US" smtClean="0"/>
          </a:p>
        </p:txBody>
      </p:sp>
      <p:sp>
        <p:nvSpPr>
          <p:cNvPr id="69635" name="Rectangle 41"/>
          <p:cNvSpPr>
            <a:spLocks noGrp="1" noChangeArrowheads="1"/>
          </p:cNvSpPr>
          <p:nvPr>
            <p:ph type="body" sz="half" idx="1"/>
          </p:nvPr>
        </p:nvSpPr>
        <p:spPr>
          <a:xfrm>
            <a:off x="2114550" y="621030"/>
            <a:ext cx="1976120" cy="506730"/>
          </a:xfrm>
        </p:spPr>
        <p:txBody>
          <a:bodyPr/>
          <a:lstStyle/>
          <a:p>
            <a:pPr marL="358775" indent="-35877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mtClean="0"/>
              <a:t>4. </a:t>
            </a:r>
            <a:r>
              <a:rPr lang="zh-CN" altLang="en-US" smtClean="0"/>
              <a:t>积分器</a:t>
            </a:r>
            <a:endParaRPr lang="en-US" altLang="zh-CN" smtClean="0"/>
          </a:p>
        </p:txBody>
      </p:sp>
      <p:graphicFrame>
        <p:nvGraphicFramePr>
          <p:cNvPr id="77937" name="Group 113"/>
          <p:cNvGraphicFramePr>
            <a:graphicFrameLocks noGrp="1"/>
          </p:cNvGraphicFramePr>
          <p:nvPr>
            <p:ph sz="half" idx="2"/>
          </p:nvPr>
        </p:nvGraphicFramePr>
        <p:xfrm>
          <a:off x="2063750" y="4724400"/>
          <a:ext cx="5255895" cy="1828800"/>
        </p:xfrm>
        <a:graphic>
          <a:graphicData uri="http://schemas.openxmlformats.org/drawingml/2006/table">
            <a:tbl>
              <a:tblPr/>
              <a:tblGrid>
                <a:gridCol w="1228725"/>
                <a:gridCol w="2205990"/>
                <a:gridCol w="182118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周期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幅度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方波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波形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69657" name="Picture 11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71813" y="476250"/>
            <a:ext cx="7102475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58" name="Text Box 117"/>
          <p:cNvSpPr txBox="1">
            <a:spLocks noChangeArrowheads="1"/>
          </p:cNvSpPr>
          <p:nvPr/>
        </p:nvSpPr>
        <p:spPr bwMode="auto">
          <a:xfrm>
            <a:off x="6816725" y="2312988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2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9659" name="Text Box 118"/>
          <p:cNvSpPr txBox="1">
            <a:spLocks noChangeArrowheads="1"/>
          </p:cNvSpPr>
          <p:nvPr/>
        </p:nvSpPr>
        <p:spPr bwMode="auto">
          <a:xfrm>
            <a:off x="6816725" y="2889250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3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9660" name="Text Box 119"/>
          <p:cNvSpPr txBox="1">
            <a:spLocks noChangeArrowheads="1"/>
          </p:cNvSpPr>
          <p:nvPr/>
        </p:nvSpPr>
        <p:spPr bwMode="auto">
          <a:xfrm>
            <a:off x="7319963" y="2239963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4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9661" name="Text Box 120"/>
          <p:cNvSpPr txBox="1">
            <a:spLocks noChangeArrowheads="1"/>
          </p:cNvSpPr>
          <p:nvPr/>
        </p:nvSpPr>
        <p:spPr bwMode="auto">
          <a:xfrm>
            <a:off x="8112125" y="2600325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6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9662" name="Text Box 121"/>
          <p:cNvSpPr txBox="1">
            <a:spLocks noChangeArrowheads="1"/>
          </p:cNvSpPr>
          <p:nvPr/>
        </p:nvSpPr>
        <p:spPr bwMode="auto">
          <a:xfrm>
            <a:off x="7680325" y="3103563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5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9663" name="Text Box 122"/>
          <p:cNvSpPr txBox="1">
            <a:spLocks noChangeArrowheads="1"/>
          </p:cNvSpPr>
          <p:nvPr/>
        </p:nvSpPr>
        <p:spPr bwMode="auto">
          <a:xfrm>
            <a:off x="7391400" y="3249613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1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9664" name="Text Box 123"/>
          <p:cNvSpPr txBox="1">
            <a:spLocks noChangeArrowheads="1"/>
          </p:cNvSpPr>
          <p:nvPr/>
        </p:nvSpPr>
        <p:spPr bwMode="auto">
          <a:xfrm>
            <a:off x="7104063" y="3357563"/>
            <a:ext cx="28892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</a:rPr>
              <a:t>7</a:t>
            </a:r>
            <a:endParaRPr lang="en-US" altLang="zh-CN" sz="2000">
              <a:latin typeface="Arial" panose="020B0604020202020204" pitchFamily="34" charset="0"/>
            </a:endParaRPr>
          </a:p>
        </p:txBody>
      </p:sp>
      <p:sp>
        <p:nvSpPr>
          <p:cNvPr id="69665" name="Text Box 124"/>
          <p:cNvSpPr txBox="1">
            <a:spLocks noChangeArrowheads="1"/>
          </p:cNvSpPr>
          <p:nvPr/>
        </p:nvSpPr>
        <p:spPr bwMode="auto">
          <a:xfrm>
            <a:off x="1919288" y="1844675"/>
            <a:ext cx="259080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V</a:t>
            </a:r>
            <a:r>
              <a:rPr lang="en-US" altLang="zh-CN" sz="2400" baseline="-25000"/>
              <a:t>pp</a:t>
            </a:r>
            <a:r>
              <a:rPr lang="zh-CN" altLang="en-US" sz="2400"/>
              <a:t>为</a:t>
            </a:r>
            <a:r>
              <a:rPr lang="en-US" altLang="zh-CN" sz="2400"/>
              <a:t>6V</a:t>
            </a:r>
            <a:r>
              <a:rPr lang="zh-CN" altLang="en-US" sz="2400"/>
              <a:t>，</a:t>
            </a:r>
            <a:r>
              <a:rPr lang="en-US" altLang="zh-CN" sz="2400" i="1"/>
              <a:t>f </a:t>
            </a:r>
            <a:r>
              <a:rPr lang="zh-CN" altLang="en-US" sz="2400"/>
              <a:t>为</a:t>
            </a:r>
            <a:r>
              <a:rPr lang="en-US" altLang="zh-CN" sz="2400"/>
              <a:t>1kHz </a:t>
            </a:r>
            <a:r>
              <a:rPr lang="zh-CN" altLang="en-US" sz="2400"/>
              <a:t>的方波信号</a:t>
            </a:r>
            <a:endParaRPr lang="zh-CN" altLang="en-US" sz="2400"/>
          </a:p>
        </p:txBody>
      </p:sp>
      <p:sp>
        <p:nvSpPr>
          <p:cNvPr id="16" name="AutoShape 51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264650" y="1630363"/>
            <a:ext cx="1223963" cy="503237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μA741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9667" name="AutoShape 59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264650" y="477838"/>
            <a:ext cx="1223963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bg2"/>
                </a:solidFill>
              </a:rPr>
              <a:t>试验箱</a:t>
            </a:r>
            <a:endParaRPr lang="zh-CN" altLang="en-US" sz="2400">
              <a:solidFill>
                <a:schemeClr val="bg2"/>
              </a:solidFill>
            </a:endParaRPr>
          </a:p>
        </p:txBody>
      </p:sp>
      <p:sp>
        <p:nvSpPr>
          <p:cNvPr id="18" name="AutoShape 6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264650" y="5805488"/>
            <a:ext cx="1223963" cy="503237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LM324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" name="AutoShape 6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264650" y="5230813"/>
            <a:ext cx="1223963" cy="501650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OP07</a:t>
            </a:r>
            <a:endParaRPr lang="en-US" altLang="zh-CN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" name="AutoShape 65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264650" y="1052513"/>
            <a:ext cx="1222375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双电源</a:t>
            </a:r>
            <a:endParaRPr lang="zh-CN" altLang="en-US" sz="2400">
              <a:solidFill>
                <a:srgbClr val="FF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63672" y="1311033"/>
            <a:ext cx="2614777" cy="2278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6139" y="60325"/>
            <a:ext cx="3090545" cy="1565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三极</a:t>
            </a:r>
            <a:r>
              <a:rPr sz="2800" b="1" spc="-60" dirty="0">
                <a:solidFill>
                  <a:srgbClr val="00007C"/>
                </a:solidFill>
                <a:latin typeface="黑体" panose="02010609060101010101" charset="-122"/>
                <a:cs typeface="黑体" panose="02010609060101010101" charset="-122"/>
              </a:rPr>
              <a:t>管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50">
              <a:latin typeface="黑体" panose="02010609060101010101" charset="-122"/>
              <a:cs typeface="黑体" panose="02010609060101010101" charset="-122"/>
            </a:endParaRPr>
          </a:p>
          <a:p>
            <a:pPr marR="5080" algn="r">
              <a:lnSpc>
                <a:spcPct val="100000"/>
              </a:lnSpc>
            </a:pPr>
            <a:r>
              <a:rPr sz="3700" b="1" spc="10" dirty="0">
                <a:latin typeface="Times New Roman" panose="02020603050405020304"/>
                <a:cs typeface="Times New Roman" panose="02020603050405020304"/>
              </a:rPr>
              <a:t>B</a:t>
            </a:r>
            <a:endParaRPr sz="3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9863" y="3184664"/>
            <a:ext cx="340995" cy="592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b="1" spc="10" dirty="0">
                <a:latin typeface="Times New Roman" panose="02020603050405020304"/>
                <a:cs typeface="Times New Roman" panose="02020603050405020304"/>
              </a:rPr>
              <a:t>E</a:t>
            </a:r>
            <a:endParaRPr sz="3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5835" y="3268649"/>
            <a:ext cx="367030" cy="592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b="1" spc="10" dirty="0">
                <a:latin typeface="Times New Roman" panose="02020603050405020304"/>
                <a:cs typeface="Times New Roman" panose="02020603050405020304"/>
              </a:rPr>
              <a:t>C</a:t>
            </a:r>
            <a:endParaRPr sz="3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4607" y="4018597"/>
            <a:ext cx="3225165" cy="876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55"/>
              </a:lnSpc>
              <a:spcBef>
                <a:spcPts val="95"/>
              </a:spcBef>
            </a:pPr>
            <a:r>
              <a:rPr sz="2800" spc="-3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三极管管脚排列顺</a:t>
            </a:r>
            <a:r>
              <a:rPr sz="2800" spc="-5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序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ts val="3355"/>
              </a:lnSpc>
            </a:pPr>
            <a:r>
              <a:rPr sz="2800" spc="-2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80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3DG6</a:t>
            </a:r>
            <a:r>
              <a:rPr sz="2800" spc="-3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3DK2</a:t>
            </a:r>
            <a:r>
              <a:rPr sz="2800" spc="-1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245" y="712996"/>
            <a:ext cx="1594924" cy="339020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07492" y="4432934"/>
            <a:ext cx="3225165" cy="876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55"/>
              </a:lnSpc>
              <a:spcBef>
                <a:spcPts val="95"/>
              </a:spcBef>
            </a:pPr>
            <a:r>
              <a:rPr sz="2800" spc="-3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三极管管脚排列顺</a:t>
            </a:r>
            <a:r>
              <a:rPr sz="2800" spc="-5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序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ts val="3355"/>
              </a:lnSpc>
            </a:pPr>
            <a:r>
              <a:rPr sz="2800" spc="-1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80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9014</a:t>
            </a:r>
            <a:r>
              <a:rPr sz="2800" spc="-1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139" y="429697"/>
            <a:ext cx="2573747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运算放大</a:t>
            </a:r>
            <a:r>
              <a:rPr spc="-50" dirty="0"/>
              <a:t>器</a:t>
            </a:r>
            <a:endParaRPr spc="-5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71700" y="1554988"/>
            <a:ext cx="2969038" cy="21843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53372" y="4050664"/>
            <a:ext cx="1802764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23265" algn="l"/>
              </a:tabLst>
            </a:pPr>
            <a:r>
              <a:rPr sz="280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741</a:t>
            </a:r>
            <a:r>
              <a:rPr sz="28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4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单运放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43015" y="620268"/>
            <a:ext cx="4320540" cy="5313045"/>
            <a:chOff x="5843015" y="620268"/>
            <a:chExt cx="4320540" cy="53130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3015" y="620268"/>
              <a:ext cx="4320540" cy="31931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7291" y="3788663"/>
              <a:ext cx="2980944" cy="214426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835775" y="5962015"/>
            <a:ext cx="23361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56665" algn="l"/>
              </a:tabLst>
            </a:pPr>
            <a:r>
              <a:rPr sz="280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LM324</a:t>
            </a:r>
            <a:r>
              <a:rPr sz="28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3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双运</a:t>
            </a:r>
            <a:r>
              <a:rPr sz="2800" spc="-5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放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11249659" y="6433095"/>
            <a:ext cx="292734" cy="2406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360" y="584199"/>
            <a:ext cx="542226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西安电子科技大学 计算机学院</a:t>
            </a:r>
            <a:r>
              <a:rPr sz="3200" spc="-15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计算机专业实践中心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3457" y="97561"/>
            <a:ext cx="2171065" cy="6397625"/>
            <a:chOff x="143457" y="97561"/>
            <a:chExt cx="2171065" cy="639762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7629" y="5846724"/>
              <a:ext cx="713282" cy="2821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013" y="5815203"/>
              <a:ext cx="337197" cy="3407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4419" y="5846724"/>
              <a:ext cx="201472" cy="2821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0314" y="5825921"/>
              <a:ext cx="282435" cy="3300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4954" y="5846724"/>
              <a:ext cx="203377" cy="2783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9896" y="5828309"/>
              <a:ext cx="244335" cy="3193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759" y="6212484"/>
              <a:ext cx="1197787" cy="2821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457" y="97561"/>
              <a:ext cx="21846" cy="1633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301239" y="2958083"/>
            <a:ext cx="9890760" cy="1266825"/>
          </a:xfrm>
          <a:prstGeom prst="rect">
            <a:avLst/>
          </a:prstGeom>
          <a:solidFill>
            <a:srgbClr val="00007C"/>
          </a:solidFill>
        </p:spPr>
        <p:txBody>
          <a:bodyPr vert="horz" wrap="square" lIns="0" tIns="0" rIns="0" bIns="0" rtlCol="0">
            <a:spAutoFit/>
          </a:bodyPr>
          <a:lstStyle/>
          <a:p>
            <a:pPr marL="1558290" algn="ctr">
              <a:lnSpc>
                <a:spcPts val="6315"/>
              </a:lnSpc>
            </a:pPr>
            <a:r>
              <a:rPr sz="4000" spc="-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第</a:t>
            </a:r>
            <a:r>
              <a:rPr sz="6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4000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章 实</a:t>
            </a:r>
            <a:r>
              <a:rPr sz="4000" spc="-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验仪器介</a:t>
            </a:r>
            <a:r>
              <a:rPr sz="4000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绍</a:t>
            </a:r>
            <a:endParaRPr sz="40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commondata" val="eyJoZGlkIjoiMmE0ZDEzMzY5NTM1YjlmZDJkNWMzZWZjNDA3YmRkODA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4446</Words>
  <Application>WPS 演示</Application>
  <PresentationFormat>自定义</PresentationFormat>
  <Paragraphs>1305</Paragraphs>
  <Slides>65</Slides>
  <Notes>0</Notes>
  <HiddenSlides>3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65</vt:i4>
      </vt:variant>
    </vt:vector>
  </HeadingPairs>
  <TitlesOfParts>
    <vt:vector size="89" baseType="lpstr">
      <vt:lpstr>Arial</vt:lpstr>
      <vt:lpstr>宋体</vt:lpstr>
      <vt:lpstr>Wingdings</vt:lpstr>
      <vt:lpstr>Wingdings</vt:lpstr>
      <vt:lpstr>Arial Black</vt:lpstr>
      <vt:lpstr>黑体</vt:lpstr>
      <vt:lpstr>微软雅黑</vt:lpstr>
      <vt:lpstr>Arial</vt:lpstr>
      <vt:lpstr>Times New Roman</vt:lpstr>
      <vt:lpstr>新宋体</vt:lpstr>
      <vt:lpstr>Tahoma</vt:lpstr>
      <vt:lpstr>Arial Unicode MS</vt:lpstr>
      <vt:lpstr>Calibri</vt:lpstr>
      <vt:lpstr>Wingdings</vt:lpstr>
      <vt:lpstr>Times New Roman</vt:lpstr>
      <vt:lpstr>Arial Black</vt:lpstr>
      <vt:lpstr>幼圆</vt:lpstr>
      <vt:lpstr>楷体_GB2312</vt:lpstr>
      <vt:lpstr>WPS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电阻、电位器</vt:lpstr>
      <vt:lpstr>PowerPoint 演示文稿</vt:lpstr>
      <vt:lpstr>PowerPoint 演示文稿</vt:lpstr>
      <vt:lpstr>PowerPoint 演示文稿</vt:lpstr>
      <vt:lpstr>PowerPoint 演示文稿</vt:lpstr>
      <vt:lpstr>运算放大器</vt:lpstr>
      <vt:lpstr>PowerPoint 演示文稿</vt:lpstr>
      <vt:lpstr>PowerPoint 演示文稿</vt:lpstr>
      <vt:lpstr>直流稳压电源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例： 104，即100000pf，100nf，0.1uf 103，即10000pf，10nf，0.01uf</vt:lpstr>
      <vt:lpstr>PowerPoint 演示文稿</vt:lpstr>
      <vt:lpstr>实验一  二极管特性及其应用</vt:lpstr>
      <vt:lpstr>实验一  二极管特性及其应用</vt:lpstr>
      <vt:lpstr>实验一  二极管特性及其应用</vt:lpstr>
      <vt:lpstr>实验一  二极管特性及其应用</vt:lpstr>
      <vt:lpstr>实验一  二极管特性及其应用</vt:lpstr>
      <vt:lpstr>实验一  二极管特性及其应用</vt:lpstr>
      <vt:lpstr>实验一  二极管特性及其应用</vt:lpstr>
      <vt:lpstr>实验一  二极管特性及其应用</vt:lpstr>
      <vt:lpstr>实验一  二极管特性及其应用</vt:lpstr>
      <vt:lpstr>实验二  三极管单级交流放大电路</vt:lpstr>
      <vt:lpstr>实验二  三极管单级交流放大电路</vt:lpstr>
      <vt:lpstr>实验二  三极管单级交流放大电路</vt:lpstr>
      <vt:lpstr>实验二  三极管单级交流放大电路</vt:lpstr>
      <vt:lpstr>实验二  三极管单级交流放大电路</vt:lpstr>
      <vt:lpstr>实验二  三极管单级交流放大电路</vt:lpstr>
      <vt:lpstr>实验二  三极管单级交流放大电路</vt:lpstr>
      <vt:lpstr>实验二  三极管单级交流放大电路</vt:lpstr>
      <vt:lpstr>实验二  三极管单级交流放大电路</vt:lpstr>
      <vt:lpstr>实验三 三极管负反馈交流放大电路</vt:lpstr>
      <vt:lpstr>(一)负反馈放大器电路调整与参数测量 </vt:lpstr>
      <vt:lpstr>l．调整放大器静态工作点</vt:lpstr>
      <vt:lpstr>2.电压串联负反馈对放大倍数的影响</vt:lpstr>
      <vt:lpstr>3. 负载变化对放大器放大倍数的影响 </vt:lpstr>
      <vt:lpstr>4.电压串联负反馈对输入电阻的影响</vt:lpstr>
      <vt:lpstr>5.电压串联负反馈对输出电阻的影响</vt:lpstr>
      <vt:lpstr>实验四  运算放大器应用</vt:lpstr>
      <vt:lpstr>实验四  运算放大器应用</vt:lpstr>
      <vt:lpstr>直流稳压电源</vt:lpstr>
      <vt:lpstr>PowerPoint 演示文稿</vt:lpstr>
      <vt:lpstr>PowerPoint 演示文稿</vt:lpstr>
      <vt:lpstr>模拟电路实验箱</vt:lpstr>
      <vt:lpstr>模拟电路实验箱</vt:lpstr>
      <vt:lpstr>模拟电路实验箱</vt:lpstr>
      <vt:lpstr>实验四  运算放大器应用</vt:lpstr>
      <vt:lpstr>实验四  运算放大器应用</vt:lpstr>
      <vt:lpstr>实验四  运算放大器应用</vt:lpstr>
      <vt:lpstr>实验四  运算放大器应用</vt:lpstr>
      <vt:lpstr>实验四  运算放大器应用</vt:lpstr>
      <vt:lpstr>实验四  运算放大器应用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Administrator</cp:lastModifiedBy>
  <cp:revision>180</cp:revision>
  <dcterms:created xsi:type="dcterms:W3CDTF">2019-06-19T02:08:00Z</dcterms:created>
  <dcterms:modified xsi:type="dcterms:W3CDTF">2024-09-25T08:32:08Z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49EACA114A7A47B28D552327EAEF27CE_13</vt:lpwstr>
  </property>
</Properties>
</file>